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256" r:id="rId3"/>
    <p:sldId id="258" r:id="rId4"/>
    <p:sldId id="259" r:id="rId5"/>
    <p:sldId id="290" r:id="rId6"/>
    <p:sldId id="291" r:id="rId7"/>
    <p:sldId id="260" r:id="rId8"/>
    <p:sldId id="268" r:id="rId9"/>
    <p:sldId id="262" r:id="rId10"/>
    <p:sldId id="263" r:id="rId11"/>
    <p:sldId id="264" r:id="rId12"/>
    <p:sldId id="265" r:id="rId13"/>
    <p:sldId id="266"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m Coll" initials="JC" lastIdx="1" clrIdx="0">
    <p:extLst>
      <p:ext uri="{19B8F6BF-5375-455C-9EA6-DF929625EA0E}">
        <p15:presenceInfo xmlns:p15="http://schemas.microsoft.com/office/powerpoint/2012/main" userId="cb38a0473a9844b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78481" autoAdjust="0"/>
  </p:normalViewPr>
  <p:slideViewPr>
    <p:cSldViewPr snapToGrid="0">
      <p:cViewPr varScale="1">
        <p:scale>
          <a:sx n="91" d="100"/>
          <a:sy n="91" d="100"/>
        </p:scale>
        <p:origin x="118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03T10:14:30.095" idx="1">
    <p:pos x="9166" y="2443"/>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F657D-8B6E-4123-8ACB-A22C65ECD4D9}" type="datetimeFigureOut">
              <a:rPr lang="en-US" smtClean="0"/>
              <a:t>4/19/2018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B20CE-E15E-43AD-B6F7-DA102AD7BE68}" type="slidenum">
              <a:rPr lang="en-US" smtClean="0"/>
              <a:t>‹#›</a:t>
            </a:fld>
            <a:endParaRPr lang="en-US"/>
          </a:p>
        </p:txBody>
      </p:sp>
    </p:spTree>
    <p:extLst>
      <p:ext uri="{BB962C8B-B14F-4D97-AF65-F5344CB8AC3E}">
        <p14:creationId xmlns:p14="http://schemas.microsoft.com/office/powerpoint/2010/main" val="2629346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https://www.boredpanda.com/interesting-maps/</a:t>
            </a:r>
            <a:endParaRPr lang="en-US" dirty="0"/>
          </a:p>
        </p:txBody>
      </p:sp>
      <p:sp>
        <p:nvSpPr>
          <p:cNvPr id="4" name="Slide Number Placeholder 3"/>
          <p:cNvSpPr>
            <a:spLocks noGrp="1"/>
          </p:cNvSpPr>
          <p:nvPr>
            <p:ph type="sldNum" sz="quarter" idx="10"/>
          </p:nvPr>
        </p:nvSpPr>
        <p:spPr/>
        <p:txBody>
          <a:bodyPr/>
          <a:lstStyle/>
          <a:p>
            <a:fld id="{ECEB20CE-E15E-43AD-B6F7-DA102AD7BE68}" type="slidenum">
              <a:rPr lang="en-US" smtClean="0"/>
              <a:t>1</a:t>
            </a:fld>
            <a:endParaRPr lang="en-US"/>
          </a:p>
        </p:txBody>
      </p:sp>
    </p:spTree>
    <p:extLst>
      <p:ext uri="{BB962C8B-B14F-4D97-AF65-F5344CB8AC3E}">
        <p14:creationId xmlns:p14="http://schemas.microsoft.com/office/powerpoint/2010/main" val="3350089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EB20CE-E15E-43AD-B6F7-DA102AD7BE68}" type="slidenum">
              <a:rPr lang="en-US" smtClean="0"/>
              <a:t>4</a:t>
            </a:fld>
            <a:endParaRPr lang="en-US"/>
          </a:p>
        </p:txBody>
      </p:sp>
    </p:spTree>
    <p:extLst>
      <p:ext uri="{BB962C8B-B14F-4D97-AF65-F5344CB8AC3E}">
        <p14:creationId xmlns:p14="http://schemas.microsoft.com/office/powerpoint/2010/main" val="3518566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EB20CE-E15E-43AD-B6F7-DA102AD7BE68}" type="slidenum">
              <a:rPr lang="en-US" smtClean="0"/>
              <a:t>5</a:t>
            </a:fld>
            <a:endParaRPr lang="en-US"/>
          </a:p>
        </p:txBody>
      </p:sp>
    </p:spTree>
    <p:extLst>
      <p:ext uri="{BB962C8B-B14F-4D97-AF65-F5344CB8AC3E}">
        <p14:creationId xmlns:p14="http://schemas.microsoft.com/office/powerpoint/2010/main" val="3241673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https://collections.storymaps.esri.com/top-stories-2016/</a:t>
            </a:r>
            <a:endParaRPr lang="en-US" dirty="0"/>
          </a:p>
        </p:txBody>
      </p:sp>
      <p:sp>
        <p:nvSpPr>
          <p:cNvPr id="4" name="Slide Number Placeholder 3"/>
          <p:cNvSpPr>
            <a:spLocks noGrp="1"/>
          </p:cNvSpPr>
          <p:nvPr>
            <p:ph type="sldNum" sz="quarter" idx="10"/>
          </p:nvPr>
        </p:nvSpPr>
        <p:spPr/>
        <p:txBody>
          <a:bodyPr/>
          <a:lstStyle/>
          <a:p>
            <a:fld id="{ECEB20CE-E15E-43AD-B6F7-DA102AD7BE68}" type="slidenum">
              <a:rPr lang="en-US" smtClean="0"/>
              <a:t>6</a:t>
            </a:fld>
            <a:endParaRPr lang="en-US"/>
          </a:p>
        </p:txBody>
      </p:sp>
    </p:spTree>
    <p:extLst>
      <p:ext uri="{BB962C8B-B14F-4D97-AF65-F5344CB8AC3E}">
        <p14:creationId xmlns:p14="http://schemas.microsoft.com/office/powerpoint/2010/main" val="70726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EB20CE-E15E-43AD-B6F7-DA102AD7BE68}" type="slidenum">
              <a:rPr lang="en-US" smtClean="0"/>
              <a:t>7</a:t>
            </a:fld>
            <a:endParaRPr lang="en-US"/>
          </a:p>
        </p:txBody>
      </p:sp>
    </p:spTree>
    <p:extLst>
      <p:ext uri="{BB962C8B-B14F-4D97-AF65-F5344CB8AC3E}">
        <p14:creationId xmlns:p14="http://schemas.microsoft.com/office/powerpoint/2010/main" val="3799679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http://proceedings.esri.com/library/userconf/proc17/tech-workshops/tw_402-493.pdf</a:t>
            </a:r>
          </a:p>
        </p:txBody>
      </p:sp>
      <p:sp>
        <p:nvSpPr>
          <p:cNvPr id="4" name="Slide Number Placeholder 3"/>
          <p:cNvSpPr>
            <a:spLocks noGrp="1"/>
          </p:cNvSpPr>
          <p:nvPr>
            <p:ph type="sldNum" sz="quarter" idx="10"/>
          </p:nvPr>
        </p:nvSpPr>
        <p:spPr/>
        <p:txBody>
          <a:bodyPr/>
          <a:lstStyle/>
          <a:p>
            <a:fld id="{58E643DA-25CB-4A37-8453-7449F29E587E}" type="slidenum">
              <a:rPr lang="en-US" smtClean="0"/>
              <a:t>9</a:t>
            </a:fld>
            <a:endParaRPr lang="en-US"/>
          </a:p>
        </p:txBody>
      </p:sp>
    </p:spTree>
    <p:extLst>
      <p:ext uri="{BB962C8B-B14F-4D97-AF65-F5344CB8AC3E}">
        <p14:creationId xmlns:p14="http://schemas.microsoft.com/office/powerpoint/2010/main" val="2244556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Akpoti</a:t>
            </a:r>
            <a:r>
              <a:rPr lang="en-US" sz="1200" b="0" i="0" kern="1200" dirty="0" smtClean="0">
                <a:solidFill>
                  <a:schemeClr val="tx1"/>
                </a:solidFill>
                <a:effectLst/>
                <a:latin typeface="+mn-lt"/>
                <a:ea typeface="+mn-ea"/>
                <a:cs typeface="+mn-cs"/>
              </a:rPr>
              <a:t>, K.; </a:t>
            </a:r>
            <a:r>
              <a:rPr lang="en-US" sz="1200" b="0" i="0" kern="1200" dirty="0" err="1" smtClean="0">
                <a:solidFill>
                  <a:schemeClr val="tx1"/>
                </a:solidFill>
                <a:effectLst/>
                <a:latin typeface="+mn-lt"/>
                <a:ea typeface="+mn-ea"/>
                <a:cs typeface="+mn-cs"/>
              </a:rPr>
              <a:t>Antwi</a:t>
            </a:r>
            <a:r>
              <a:rPr lang="en-US" sz="1200" b="0" i="0" kern="1200" dirty="0" smtClean="0">
                <a:solidFill>
                  <a:schemeClr val="tx1"/>
                </a:solidFill>
                <a:effectLst/>
                <a:latin typeface="+mn-lt"/>
                <a:ea typeface="+mn-ea"/>
                <a:cs typeface="+mn-cs"/>
              </a:rPr>
              <a:t>, E.O.; </a:t>
            </a:r>
            <a:r>
              <a:rPr lang="en-US" sz="1200" b="0" i="0" kern="1200" dirty="0" err="1" smtClean="0">
                <a:solidFill>
                  <a:schemeClr val="tx1"/>
                </a:solidFill>
                <a:effectLst/>
                <a:latin typeface="+mn-lt"/>
                <a:ea typeface="+mn-ea"/>
                <a:cs typeface="+mn-cs"/>
              </a:rPr>
              <a:t>Kabo</a:t>
            </a:r>
            <a:r>
              <a:rPr lang="en-US" sz="1200" b="0" i="0" kern="1200" dirty="0" smtClean="0">
                <a:solidFill>
                  <a:schemeClr val="tx1"/>
                </a:solidFill>
                <a:effectLst/>
                <a:latin typeface="+mn-lt"/>
                <a:ea typeface="+mn-ea"/>
                <a:cs typeface="+mn-cs"/>
              </a:rPr>
              <a:t>-bah, A.T. Impacts of Rainfall Variability, Land Use and Land Cover Change on Stream Flow of the Black Volta Basin, West Africa. </a:t>
            </a:r>
            <a:r>
              <a:rPr lang="en-US" sz="1200" b="0" i="1" kern="1200" dirty="0" smtClean="0">
                <a:solidFill>
                  <a:schemeClr val="tx1"/>
                </a:solidFill>
                <a:effectLst/>
                <a:latin typeface="+mn-lt"/>
                <a:ea typeface="+mn-ea"/>
                <a:cs typeface="+mn-cs"/>
              </a:rPr>
              <a:t>Hydrology</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2016</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3</a:t>
            </a:r>
            <a:r>
              <a:rPr lang="en-US" sz="1200" b="0" i="0" kern="1200" dirty="0" smtClean="0">
                <a:solidFill>
                  <a:schemeClr val="tx1"/>
                </a:solidFill>
                <a:effectLst/>
                <a:latin typeface="+mn-lt"/>
                <a:ea typeface="+mn-ea"/>
                <a:cs typeface="+mn-cs"/>
              </a:rPr>
              <a:t>, 26.</a:t>
            </a:r>
            <a:endParaRPr lang="en-US" dirty="0"/>
          </a:p>
        </p:txBody>
      </p:sp>
      <p:sp>
        <p:nvSpPr>
          <p:cNvPr id="4" name="Slide Number Placeholder 3"/>
          <p:cNvSpPr>
            <a:spLocks noGrp="1"/>
          </p:cNvSpPr>
          <p:nvPr>
            <p:ph type="sldNum" sz="quarter" idx="10"/>
          </p:nvPr>
        </p:nvSpPr>
        <p:spPr/>
        <p:txBody>
          <a:bodyPr/>
          <a:lstStyle/>
          <a:p>
            <a:fld id="{6AB5288E-E05F-462A-A8F8-151633DCFB30}" type="slidenum">
              <a:rPr lang="en-US" smtClean="0"/>
              <a:t>20</a:t>
            </a:fld>
            <a:endParaRPr lang="en-US"/>
          </a:p>
        </p:txBody>
      </p:sp>
    </p:spTree>
    <p:extLst>
      <p:ext uri="{BB962C8B-B14F-4D97-AF65-F5344CB8AC3E}">
        <p14:creationId xmlns:p14="http://schemas.microsoft.com/office/powerpoint/2010/main" val="1564773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https://www.youtube.com/watch?v=5oScAPFAVi0</a:t>
            </a:r>
          </a:p>
        </p:txBody>
      </p:sp>
      <p:sp>
        <p:nvSpPr>
          <p:cNvPr id="4" name="Slide Number Placeholder 3"/>
          <p:cNvSpPr>
            <a:spLocks noGrp="1"/>
          </p:cNvSpPr>
          <p:nvPr>
            <p:ph type="sldNum" sz="quarter" idx="10"/>
          </p:nvPr>
        </p:nvSpPr>
        <p:spPr/>
        <p:txBody>
          <a:bodyPr/>
          <a:lstStyle/>
          <a:p>
            <a:fld id="{4BF79F0B-8707-419B-949A-580F03F3FE98}" type="slidenum">
              <a:rPr lang="en-US" smtClean="0"/>
              <a:t>28</a:t>
            </a:fld>
            <a:endParaRPr lang="en-US"/>
          </a:p>
        </p:txBody>
      </p:sp>
    </p:spTree>
    <p:extLst>
      <p:ext uri="{BB962C8B-B14F-4D97-AF65-F5344CB8AC3E}">
        <p14:creationId xmlns:p14="http://schemas.microsoft.com/office/powerpoint/2010/main" val="427705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CC9F5D-495A-4278-B0CF-B7873DB29D4D}" type="datetimeFigureOut">
              <a:rPr lang="en-US" smtClean="0"/>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AA343-DE0E-4D98-94CF-CDC4D9A3589E}" type="slidenum">
              <a:rPr lang="en-US" smtClean="0"/>
              <a:t>‹#›</a:t>
            </a:fld>
            <a:endParaRPr lang="en-US"/>
          </a:p>
        </p:txBody>
      </p:sp>
    </p:spTree>
    <p:extLst>
      <p:ext uri="{BB962C8B-B14F-4D97-AF65-F5344CB8AC3E}">
        <p14:creationId xmlns:p14="http://schemas.microsoft.com/office/powerpoint/2010/main" val="1621748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CC9F5D-495A-4278-B0CF-B7873DB29D4D}"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AA343-DE0E-4D98-94CF-CDC4D9A3589E}" type="slidenum">
              <a:rPr lang="en-US" smtClean="0"/>
              <a:t>‹#›</a:t>
            </a:fld>
            <a:endParaRPr lang="en-US"/>
          </a:p>
        </p:txBody>
      </p:sp>
    </p:spTree>
    <p:extLst>
      <p:ext uri="{BB962C8B-B14F-4D97-AF65-F5344CB8AC3E}">
        <p14:creationId xmlns:p14="http://schemas.microsoft.com/office/powerpoint/2010/main" val="3506487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CC9F5D-495A-4278-B0CF-B7873DB29D4D}"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AA343-DE0E-4D98-94CF-CDC4D9A3589E}" type="slidenum">
              <a:rPr lang="en-US" smtClean="0"/>
              <a:t>‹#›</a:t>
            </a:fld>
            <a:endParaRPr lang="en-US"/>
          </a:p>
        </p:txBody>
      </p:sp>
    </p:spTree>
    <p:extLst>
      <p:ext uri="{BB962C8B-B14F-4D97-AF65-F5344CB8AC3E}">
        <p14:creationId xmlns:p14="http://schemas.microsoft.com/office/powerpoint/2010/main" val="4176815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145985-E5F8-430C-9658-E206BC30E0C9}" type="datetimeFigureOut">
              <a:rPr lang="en-US" smtClean="0"/>
              <a:pPr/>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A4B98-CC51-4393-BEE8-28F3F3CAB480}"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90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145985-E5F8-430C-9658-E206BC30E0C9}" type="datetimeFigureOut">
              <a:rPr lang="en-US" smtClean="0"/>
              <a:pPr/>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A4B98-CC51-4393-BEE8-28F3F3CAB480}" type="slidenum">
              <a:rPr lang="en-US" smtClean="0"/>
              <a:pPr/>
              <a:t>‹#›</a:t>
            </a:fld>
            <a:endParaRPr lang="en-US"/>
          </a:p>
        </p:txBody>
      </p:sp>
    </p:spTree>
    <p:extLst>
      <p:ext uri="{BB962C8B-B14F-4D97-AF65-F5344CB8AC3E}">
        <p14:creationId xmlns:p14="http://schemas.microsoft.com/office/powerpoint/2010/main" val="336788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145985-E5F8-430C-9658-E206BC30E0C9}" type="datetimeFigureOut">
              <a:rPr lang="en-US" smtClean="0"/>
              <a:pPr/>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A4B98-CC51-4393-BEE8-28F3F3CAB480}"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051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145985-E5F8-430C-9658-E206BC30E0C9}" type="datetimeFigureOut">
              <a:rPr lang="en-US" smtClean="0"/>
              <a:pPr/>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0A4B98-CC51-4393-BEE8-28F3F3CAB480}" type="slidenum">
              <a:rPr lang="en-US" smtClean="0"/>
              <a:pPr/>
              <a:t>‹#›</a:t>
            </a:fld>
            <a:endParaRPr lang="en-US"/>
          </a:p>
        </p:txBody>
      </p:sp>
    </p:spTree>
    <p:extLst>
      <p:ext uri="{BB962C8B-B14F-4D97-AF65-F5344CB8AC3E}">
        <p14:creationId xmlns:p14="http://schemas.microsoft.com/office/powerpoint/2010/main" val="1634596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145985-E5F8-430C-9658-E206BC30E0C9}" type="datetimeFigureOut">
              <a:rPr lang="en-US" smtClean="0"/>
              <a:pPr/>
              <a:t>4/19/2018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0A4B98-CC51-4393-BEE8-28F3F3CAB480}" type="slidenum">
              <a:rPr lang="en-US" smtClean="0"/>
              <a:pPr/>
              <a:t>‹#›</a:t>
            </a:fld>
            <a:endParaRPr lang="en-US"/>
          </a:p>
        </p:txBody>
      </p:sp>
    </p:spTree>
    <p:extLst>
      <p:ext uri="{BB962C8B-B14F-4D97-AF65-F5344CB8AC3E}">
        <p14:creationId xmlns:p14="http://schemas.microsoft.com/office/powerpoint/2010/main" val="2016454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145985-E5F8-430C-9658-E206BC30E0C9}" type="datetimeFigureOut">
              <a:rPr lang="en-US" smtClean="0"/>
              <a:pPr/>
              <a:t>4/19/2018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0A4B98-CC51-4393-BEE8-28F3F3CAB480}" type="slidenum">
              <a:rPr lang="en-US" smtClean="0"/>
              <a:pPr/>
              <a:t>‹#›</a:t>
            </a:fld>
            <a:endParaRPr lang="en-US"/>
          </a:p>
        </p:txBody>
      </p:sp>
    </p:spTree>
    <p:extLst>
      <p:ext uri="{BB962C8B-B14F-4D97-AF65-F5344CB8AC3E}">
        <p14:creationId xmlns:p14="http://schemas.microsoft.com/office/powerpoint/2010/main" val="3257361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E145985-E5F8-430C-9658-E206BC30E0C9}" type="datetimeFigureOut">
              <a:rPr lang="en-US" smtClean="0"/>
              <a:pPr/>
              <a:t>4/19/2018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30A4B98-CC51-4393-BEE8-28F3F3CAB480}" type="slidenum">
              <a:rPr lang="en-US" smtClean="0"/>
              <a:pPr/>
              <a:t>‹#›</a:t>
            </a:fld>
            <a:endParaRPr lang="en-US"/>
          </a:p>
        </p:txBody>
      </p:sp>
    </p:spTree>
    <p:extLst>
      <p:ext uri="{BB962C8B-B14F-4D97-AF65-F5344CB8AC3E}">
        <p14:creationId xmlns:p14="http://schemas.microsoft.com/office/powerpoint/2010/main" val="1127711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E145985-E5F8-430C-9658-E206BC30E0C9}" type="datetimeFigureOut">
              <a:rPr lang="en-US" smtClean="0"/>
              <a:pPr/>
              <a:t>4/19/2018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0A4B98-CC51-4393-BEE8-28F3F3CAB480}"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1989386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CC9F5D-495A-4278-B0CF-B7873DB29D4D}"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AA343-DE0E-4D98-94CF-CDC4D9A3589E}" type="slidenum">
              <a:rPr lang="en-US" smtClean="0"/>
              <a:t>‹#›</a:t>
            </a:fld>
            <a:endParaRPr lang="en-US"/>
          </a:p>
        </p:txBody>
      </p:sp>
    </p:spTree>
    <p:extLst>
      <p:ext uri="{BB962C8B-B14F-4D97-AF65-F5344CB8AC3E}">
        <p14:creationId xmlns:p14="http://schemas.microsoft.com/office/powerpoint/2010/main" val="1812829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145985-E5F8-430C-9658-E206BC30E0C9}" type="datetimeFigureOut">
              <a:rPr lang="en-US" smtClean="0"/>
              <a:pPr/>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0A4B98-CC51-4393-BEE8-28F3F3CAB480}" type="slidenum">
              <a:rPr lang="en-US" smtClean="0"/>
              <a:pPr/>
              <a:t>‹#›</a:t>
            </a:fld>
            <a:endParaRPr lang="en-US"/>
          </a:p>
        </p:txBody>
      </p:sp>
    </p:spTree>
    <p:extLst>
      <p:ext uri="{BB962C8B-B14F-4D97-AF65-F5344CB8AC3E}">
        <p14:creationId xmlns:p14="http://schemas.microsoft.com/office/powerpoint/2010/main" val="23022046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145985-E5F8-430C-9658-E206BC30E0C9}" type="datetimeFigureOut">
              <a:rPr lang="en-US" smtClean="0"/>
              <a:pPr/>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A4B98-CC51-4393-BEE8-28F3F3CAB480}" type="slidenum">
              <a:rPr lang="en-US" smtClean="0"/>
              <a:pPr/>
              <a:t>‹#›</a:t>
            </a:fld>
            <a:endParaRPr lang="en-US"/>
          </a:p>
        </p:txBody>
      </p:sp>
    </p:spTree>
    <p:extLst>
      <p:ext uri="{BB962C8B-B14F-4D97-AF65-F5344CB8AC3E}">
        <p14:creationId xmlns:p14="http://schemas.microsoft.com/office/powerpoint/2010/main" val="2056426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145985-E5F8-430C-9658-E206BC30E0C9}" type="datetimeFigureOut">
              <a:rPr lang="en-US" smtClean="0"/>
              <a:pPr/>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A4B98-CC51-4393-BEE8-28F3F3CAB480}" type="slidenum">
              <a:rPr lang="en-US" smtClean="0"/>
              <a:pPr/>
              <a:t>‹#›</a:t>
            </a:fld>
            <a:endParaRPr lang="en-US"/>
          </a:p>
        </p:txBody>
      </p:sp>
    </p:spTree>
    <p:extLst>
      <p:ext uri="{BB962C8B-B14F-4D97-AF65-F5344CB8AC3E}">
        <p14:creationId xmlns:p14="http://schemas.microsoft.com/office/powerpoint/2010/main" val="3494692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CC9F5D-495A-4278-B0CF-B7873DB29D4D}"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AA343-DE0E-4D98-94CF-CDC4D9A3589E}" type="slidenum">
              <a:rPr lang="en-US" smtClean="0"/>
              <a:t>‹#›</a:t>
            </a:fld>
            <a:endParaRPr lang="en-US"/>
          </a:p>
        </p:txBody>
      </p:sp>
    </p:spTree>
    <p:extLst>
      <p:ext uri="{BB962C8B-B14F-4D97-AF65-F5344CB8AC3E}">
        <p14:creationId xmlns:p14="http://schemas.microsoft.com/office/powerpoint/2010/main" val="2980566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CC9F5D-495A-4278-B0CF-B7873DB29D4D}"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4AA343-DE0E-4D98-94CF-CDC4D9A3589E}" type="slidenum">
              <a:rPr lang="en-US" smtClean="0"/>
              <a:t>‹#›</a:t>
            </a:fld>
            <a:endParaRPr lang="en-US"/>
          </a:p>
        </p:txBody>
      </p:sp>
    </p:spTree>
    <p:extLst>
      <p:ext uri="{BB962C8B-B14F-4D97-AF65-F5344CB8AC3E}">
        <p14:creationId xmlns:p14="http://schemas.microsoft.com/office/powerpoint/2010/main" val="3909410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CC9F5D-495A-4278-B0CF-B7873DB29D4D}" type="datetimeFigureOut">
              <a:rPr lang="en-US" smtClean="0"/>
              <a:t>4/19/2018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4AA343-DE0E-4D98-94CF-CDC4D9A3589E}" type="slidenum">
              <a:rPr lang="en-US" smtClean="0"/>
              <a:t>‹#›</a:t>
            </a:fld>
            <a:endParaRPr lang="en-US"/>
          </a:p>
        </p:txBody>
      </p:sp>
    </p:spTree>
    <p:extLst>
      <p:ext uri="{BB962C8B-B14F-4D97-AF65-F5344CB8AC3E}">
        <p14:creationId xmlns:p14="http://schemas.microsoft.com/office/powerpoint/2010/main" val="533971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CC9F5D-495A-4278-B0CF-B7873DB29D4D}" type="datetimeFigureOut">
              <a:rPr lang="en-US" smtClean="0"/>
              <a:t>4/19/2018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4AA343-DE0E-4D98-94CF-CDC4D9A3589E}" type="slidenum">
              <a:rPr lang="en-US" smtClean="0"/>
              <a:t>‹#›</a:t>
            </a:fld>
            <a:endParaRPr lang="en-US"/>
          </a:p>
        </p:txBody>
      </p:sp>
    </p:spTree>
    <p:extLst>
      <p:ext uri="{BB962C8B-B14F-4D97-AF65-F5344CB8AC3E}">
        <p14:creationId xmlns:p14="http://schemas.microsoft.com/office/powerpoint/2010/main" val="2245901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CC9F5D-495A-4278-B0CF-B7873DB29D4D}" type="datetimeFigureOut">
              <a:rPr lang="en-US" smtClean="0"/>
              <a:t>4/19/2018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4AA343-DE0E-4D98-94CF-CDC4D9A3589E}" type="slidenum">
              <a:rPr lang="en-US" smtClean="0"/>
              <a:t>‹#›</a:t>
            </a:fld>
            <a:endParaRPr lang="en-US"/>
          </a:p>
        </p:txBody>
      </p:sp>
    </p:spTree>
    <p:extLst>
      <p:ext uri="{BB962C8B-B14F-4D97-AF65-F5344CB8AC3E}">
        <p14:creationId xmlns:p14="http://schemas.microsoft.com/office/powerpoint/2010/main" val="414975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CC9F5D-495A-4278-B0CF-B7873DB29D4D}"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4AA343-DE0E-4D98-94CF-CDC4D9A3589E}" type="slidenum">
              <a:rPr lang="en-US" smtClean="0"/>
              <a:t>‹#›</a:t>
            </a:fld>
            <a:endParaRPr lang="en-US"/>
          </a:p>
        </p:txBody>
      </p:sp>
    </p:spTree>
    <p:extLst>
      <p:ext uri="{BB962C8B-B14F-4D97-AF65-F5344CB8AC3E}">
        <p14:creationId xmlns:p14="http://schemas.microsoft.com/office/powerpoint/2010/main" val="4240295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CC9F5D-495A-4278-B0CF-B7873DB29D4D}"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4AA343-DE0E-4D98-94CF-CDC4D9A3589E}" type="slidenum">
              <a:rPr lang="en-US" smtClean="0"/>
              <a:t>‹#›</a:t>
            </a:fld>
            <a:endParaRPr lang="en-US"/>
          </a:p>
        </p:txBody>
      </p:sp>
    </p:spTree>
    <p:extLst>
      <p:ext uri="{BB962C8B-B14F-4D97-AF65-F5344CB8AC3E}">
        <p14:creationId xmlns:p14="http://schemas.microsoft.com/office/powerpoint/2010/main" val="2788668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C9F5D-495A-4278-B0CF-B7873DB29D4D}" type="datetimeFigureOut">
              <a:rPr lang="en-US" smtClean="0"/>
              <a:t>4/18/2018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AA343-DE0E-4D98-94CF-CDC4D9A3589E}" type="slidenum">
              <a:rPr lang="en-US" smtClean="0"/>
              <a:t>‹#›</a:t>
            </a:fld>
            <a:endParaRPr lang="en-US"/>
          </a:p>
        </p:txBody>
      </p:sp>
    </p:spTree>
    <p:extLst>
      <p:ext uri="{BB962C8B-B14F-4D97-AF65-F5344CB8AC3E}">
        <p14:creationId xmlns:p14="http://schemas.microsoft.com/office/powerpoint/2010/main" val="3605423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defTabSz="457200"/>
            <a:fld id="{DE145985-E5F8-430C-9658-E206BC30E0C9}" type="datetimeFigureOut">
              <a:rPr lang="en-US" smtClean="0"/>
              <a:pPr defTabSz="457200"/>
              <a:t>4/19/2018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defTabSz="457200"/>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defTabSz="457200"/>
            <a:fld id="{530A4B98-CC51-4393-BEE8-28F3F3CAB480}" type="slidenum">
              <a:rPr lang="en-US" smtClean="0"/>
              <a:pPr defTabSz="45720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7487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160" y="415636"/>
            <a:ext cx="12192320" cy="6026728"/>
          </a:xfrm>
          <a:prstGeom prst="rect">
            <a:avLst/>
          </a:prstGeom>
        </p:spPr>
      </p:pic>
      <p:sp>
        <p:nvSpPr>
          <p:cNvPr id="5" name="Rectangle 4"/>
          <p:cNvSpPr/>
          <p:nvPr/>
        </p:nvSpPr>
        <p:spPr>
          <a:xfrm>
            <a:off x="2702011" y="906162"/>
            <a:ext cx="6977448" cy="321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99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23A643-61BB-4C93-953F-01475B6CDE60}"/>
              </a:ext>
            </a:extLst>
          </p:cNvPr>
          <p:cNvSpPr>
            <a:spLocks noGrp="1"/>
          </p:cNvSpPr>
          <p:nvPr>
            <p:ph type="title"/>
          </p:nvPr>
        </p:nvSpPr>
        <p:spPr/>
        <p:txBody>
          <a:bodyPr/>
          <a:lstStyle/>
          <a:p>
            <a:r>
              <a:rPr lang="en-US" dirty="0"/>
              <a:t>Visibility Analysis Parameters</a:t>
            </a:r>
          </a:p>
        </p:txBody>
      </p:sp>
      <p:sp>
        <p:nvSpPr>
          <p:cNvPr id="3" name="Content Placeholder 2">
            <a:extLst>
              <a:ext uri="{FF2B5EF4-FFF2-40B4-BE49-F238E27FC236}">
                <a16:creationId xmlns="" xmlns:a16="http://schemas.microsoft.com/office/drawing/2014/main" id="{9C87CB8A-4E9F-4E68-8AFC-7DA4D81FABE2}"/>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654CCF8F-F92A-4453-816E-F58BCAF7C455}"/>
              </a:ext>
            </a:extLst>
          </p:cNvPr>
          <p:cNvPicPr>
            <a:picLocks noChangeAspect="1"/>
          </p:cNvPicPr>
          <p:nvPr/>
        </p:nvPicPr>
        <p:blipFill>
          <a:blip r:embed="rId2"/>
          <a:stretch>
            <a:fillRect/>
          </a:stretch>
        </p:blipFill>
        <p:spPr>
          <a:xfrm>
            <a:off x="0" y="31884"/>
            <a:ext cx="12192000" cy="6794231"/>
          </a:xfrm>
          <a:prstGeom prst="rect">
            <a:avLst/>
          </a:prstGeom>
        </p:spPr>
      </p:pic>
    </p:spTree>
    <p:extLst>
      <p:ext uri="{BB962C8B-B14F-4D97-AF65-F5344CB8AC3E}">
        <p14:creationId xmlns:p14="http://schemas.microsoft.com/office/powerpoint/2010/main" val="32874329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1138A4-CE2D-44D7-B46A-AF253E6AA4BE}"/>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38B9EAAF-EDF7-4DEF-B7A3-42663CA59450}"/>
              </a:ext>
            </a:extLst>
          </p:cNvPr>
          <p:cNvSpPr>
            <a:spLocks noGrp="1"/>
          </p:cNvSpPr>
          <p:nvPr>
            <p:ph idx="1"/>
          </p:nvPr>
        </p:nvSpPr>
        <p:spPr/>
        <p:txBody>
          <a:bodyPr/>
          <a:lstStyle/>
          <a:p>
            <a:endParaRPr lang="en-US"/>
          </a:p>
        </p:txBody>
      </p:sp>
      <p:pic>
        <p:nvPicPr>
          <p:cNvPr id="5" name="Picture 4">
            <a:extLst>
              <a:ext uri="{FF2B5EF4-FFF2-40B4-BE49-F238E27FC236}">
                <a16:creationId xmlns="" xmlns:a16="http://schemas.microsoft.com/office/drawing/2014/main" id="{1A589229-9B89-4CDA-85B7-EC8F96C628A8}"/>
              </a:ext>
            </a:extLst>
          </p:cNvPr>
          <p:cNvPicPr>
            <a:picLocks noChangeAspect="1"/>
          </p:cNvPicPr>
          <p:nvPr/>
        </p:nvPicPr>
        <p:blipFill>
          <a:blip r:embed="rId2"/>
          <a:stretch>
            <a:fillRect/>
          </a:stretch>
        </p:blipFill>
        <p:spPr>
          <a:xfrm>
            <a:off x="0" y="15899"/>
            <a:ext cx="12192000" cy="6826201"/>
          </a:xfrm>
          <a:prstGeom prst="rect">
            <a:avLst/>
          </a:prstGeom>
        </p:spPr>
      </p:pic>
    </p:spTree>
    <p:extLst>
      <p:ext uri="{BB962C8B-B14F-4D97-AF65-F5344CB8AC3E}">
        <p14:creationId xmlns:p14="http://schemas.microsoft.com/office/powerpoint/2010/main" val="1387843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7F5AB0-E2EE-417B-BCF9-2F23F404BB64}"/>
              </a:ext>
            </a:extLst>
          </p:cNvPr>
          <p:cNvSpPr>
            <a:spLocks noGrp="1"/>
          </p:cNvSpPr>
          <p:nvPr>
            <p:ph type="title"/>
          </p:nvPr>
        </p:nvSpPr>
        <p:spPr/>
        <p:txBody>
          <a:bodyPr/>
          <a:lstStyle/>
          <a:p>
            <a:r>
              <a:rPr lang="en-US" dirty="0"/>
              <a:t>Water Body Visual Exposure Analysis</a:t>
            </a:r>
          </a:p>
        </p:txBody>
      </p:sp>
      <p:sp>
        <p:nvSpPr>
          <p:cNvPr id="3" name="Content Placeholder 2">
            <a:extLst>
              <a:ext uri="{FF2B5EF4-FFF2-40B4-BE49-F238E27FC236}">
                <a16:creationId xmlns="" xmlns:a16="http://schemas.microsoft.com/office/drawing/2014/main" id="{BA29B35E-C63E-420E-8936-A35B397C7132}"/>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EBE04438-9BE2-4433-9FE9-598F9E4C5E05}"/>
              </a:ext>
            </a:extLst>
          </p:cNvPr>
          <p:cNvPicPr>
            <a:picLocks noChangeAspect="1"/>
          </p:cNvPicPr>
          <p:nvPr/>
        </p:nvPicPr>
        <p:blipFill rotWithShape="1">
          <a:blip r:embed="rId2"/>
          <a:srcRect t="17615"/>
          <a:stretch/>
        </p:blipFill>
        <p:spPr>
          <a:xfrm>
            <a:off x="2289715" y="1910039"/>
            <a:ext cx="7612570" cy="4764403"/>
          </a:xfrm>
          <a:prstGeom prst="rect">
            <a:avLst/>
          </a:prstGeom>
        </p:spPr>
      </p:pic>
    </p:spTree>
    <p:extLst>
      <p:ext uri="{BB962C8B-B14F-4D97-AF65-F5344CB8AC3E}">
        <p14:creationId xmlns:p14="http://schemas.microsoft.com/office/powerpoint/2010/main" val="1688870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A8556E-1338-4ADB-B018-70D3E072BE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A378D89-2DB7-4100-8A4A-8A91C77B000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07C65F08-82D3-4708-9C52-4343B89A8DD7}"/>
              </a:ext>
            </a:extLst>
          </p:cNvPr>
          <p:cNvPicPr>
            <a:picLocks noChangeAspect="1"/>
          </p:cNvPicPr>
          <p:nvPr/>
        </p:nvPicPr>
        <p:blipFill>
          <a:blip r:embed="rId2"/>
          <a:stretch>
            <a:fillRect/>
          </a:stretch>
        </p:blipFill>
        <p:spPr>
          <a:xfrm>
            <a:off x="1265721" y="2929509"/>
            <a:ext cx="2990850" cy="3286125"/>
          </a:xfrm>
          <a:prstGeom prst="rect">
            <a:avLst/>
          </a:prstGeom>
        </p:spPr>
      </p:pic>
      <p:pic>
        <p:nvPicPr>
          <p:cNvPr id="6" name="Picture 5">
            <a:extLst>
              <a:ext uri="{FF2B5EF4-FFF2-40B4-BE49-F238E27FC236}">
                <a16:creationId xmlns:a16="http://schemas.microsoft.com/office/drawing/2014/main" xmlns="" id="{7A36F9FB-1E8E-4390-9C71-7E18DBDCA0F6}"/>
              </a:ext>
            </a:extLst>
          </p:cNvPr>
          <p:cNvPicPr>
            <a:picLocks noChangeAspect="1"/>
          </p:cNvPicPr>
          <p:nvPr/>
        </p:nvPicPr>
        <p:blipFill>
          <a:blip r:embed="rId3"/>
          <a:stretch>
            <a:fillRect/>
          </a:stretch>
        </p:blipFill>
        <p:spPr>
          <a:xfrm>
            <a:off x="4587439" y="2858643"/>
            <a:ext cx="3038475" cy="3514725"/>
          </a:xfrm>
          <a:prstGeom prst="rect">
            <a:avLst/>
          </a:prstGeom>
        </p:spPr>
      </p:pic>
      <p:pic>
        <p:nvPicPr>
          <p:cNvPr id="7" name="Picture 6">
            <a:extLst>
              <a:ext uri="{FF2B5EF4-FFF2-40B4-BE49-F238E27FC236}">
                <a16:creationId xmlns:a16="http://schemas.microsoft.com/office/drawing/2014/main" xmlns="" id="{80EEDFDA-A842-4BC2-807C-7EBB5D22B22C}"/>
              </a:ext>
            </a:extLst>
          </p:cNvPr>
          <p:cNvPicPr>
            <a:picLocks noChangeAspect="1"/>
          </p:cNvPicPr>
          <p:nvPr/>
        </p:nvPicPr>
        <p:blipFill>
          <a:blip r:embed="rId4"/>
          <a:stretch>
            <a:fillRect/>
          </a:stretch>
        </p:blipFill>
        <p:spPr>
          <a:xfrm>
            <a:off x="7956782" y="2801494"/>
            <a:ext cx="2952750" cy="3457575"/>
          </a:xfrm>
          <a:prstGeom prst="rect">
            <a:avLst/>
          </a:prstGeom>
        </p:spPr>
      </p:pic>
      <p:pic>
        <p:nvPicPr>
          <p:cNvPr id="1026" name="Picture 2" descr="Image result for 4 and 8 connectivity">
            <a:extLst>
              <a:ext uri="{FF2B5EF4-FFF2-40B4-BE49-F238E27FC236}">
                <a16:creationId xmlns:a16="http://schemas.microsoft.com/office/drawing/2014/main" xmlns="" id="{971EC611-A436-4B90-9927-B944231F95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975" y="110597"/>
            <a:ext cx="459105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61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1" y="365124"/>
            <a:ext cx="10515600" cy="1325563"/>
          </a:xfrm>
        </p:spPr>
        <p:txBody>
          <a:bodyPr/>
          <a:lstStyle/>
          <a:p>
            <a:r>
              <a:rPr lang="en-US" dirty="0" smtClean="0">
                <a:latin typeface="Garamond" panose="02020404030301010803" pitchFamily="18" charset="0"/>
              </a:rPr>
              <a:t>HUC  Units</a:t>
            </a:r>
            <a:endParaRPr lang="en-US" dirty="0">
              <a:latin typeface="Garamond" panose="02020404030301010803" pitchFamily="18" charset="0"/>
            </a:endParaRPr>
          </a:p>
        </p:txBody>
      </p:sp>
      <p:sp>
        <p:nvSpPr>
          <p:cNvPr id="4" name="Content Placeholder 3"/>
          <p:cNvSpPr>
            <a:spLocks noGrp="1"/>
          </p:cNvSpPr>
          <p:nvPr>
            <p:ph idx="1"/>
          </p:nvPr>
        </p:nvSpPr>
        <p:spPr>
          <a:xfrm>
            <a:off x="402771" y="1825624"/>
            <a:ext cx="10515600" cy="4351338"/>
          </a:xfrm>
        </p:spPr>
        <p:txBody>
          <a:bodyPr>
            <a:normAutofit/>
          </a:bodyPr>
          <a:lstStyle/>
          <a:p>
            <a:r>
              <a:rPr lang="en-US" sz="2400" dirty="0" smtClean="0">
                <a:latin typeface="Garamond" panose="02020404030301010803" pitchFamily="18" charset="0"/>
              </a:rPr>
              <a:t>Unique ID for CONUS et al. watersheds</a:t>
            </a:r>
          </a:p>
          <a:p>
            <a:endParaRPr lang="en-US" sz="2400" dirty="0">
              <a:latin typeface="Garamond" panose="02020404030301010803" pitchFamily="18" charset="0"/>
            </a:endParaRPr>
          </a:p>
          <a:p>
            <a:r>
              <a:rPr lang="en-US" sz="2400" dirty="0" smtClean="0">
                <a:latin typeface="Garamond" panose="02020404030301010803" pitchFamily="18" charset="0"/>
              </a:rPr>
              <a:t>2-digit HUC first-level (region)</a:t>
            </a:r>
          </a:p>
          <a:p>
            <a:r>
              <a:rPr lang="en-US" sz="2400" dirty="0" smtClean="0">
                <a:latin typeface="Garamond" panose="02020404030301010803" pitchFamily="18" charset="0"/>
              </a:rPr>
              <a:t>4-digit HUC second-level (</a:t>
            </a:r>
            <a:r>
              <a:rPr lang="en-US" sz="2400" dirty="0" err="1" smtClean="0">
                <a:latin typeface="Garamond" panose="02020404030301010803" pitchFamily="18" charset="0"/>
              </a:rPr>
              <a:t>subregion</a:t>
            </a:r>
            <a:r>
              <a:rPr lang="en-US" sz="2400" dirty="0" smtClean="0">
                <a:latin typeface="Garamond" panose="02020404030301010803" pitchFamily="18" charset="0"/>
              </a:rPr>
              <a:t>)</a:t>
            </a:r>
          </a:p>
          <a:p>
            <a:r>
              <a:rPr lang="en-US" sz="2400" dirty="0" smtClean="0">
                <a:latin typeface="Garamond" panose="02020404030301010803" pitchFamily="18" charset="0"/>
              </a:rPr>
              <a:t>6-digit HUC third-level (accounting unit)</a:t>
            </a:r>
          </a:p>
          <a:p>
            <a:r>
              <a:rPr lang="en-US" sz="2400" dirty="0" smtClean="0">
                <a:latin typeface="Garamond" panose="02020404030301010803" pitchFamily="18" charset="0"/>
              </a:rPr>
              <a:t>8-digit HUC fourth-level (cataloguing unit)</a:t>
            </a:r>
          </a:p>
          <a:p>
            <a:r>
              <a:rPr lang="en-US" sz="2400" dirty="0" smtClean="0">
                <a:latin typeface="Garamond" panose="02020404030301010803" pitchFamily="18" charset="0"/>
              </a:rPr>
              <a:t>10-digit HUC fifth-level (watershed)</a:t>
            </a:r>
          </a:p>
          <a:p>
            <a:r>
              <a:rPr lang="en-US" sz="2400" dirty="0" smtClean="0">
                <a:latin typeface="Garamond" panose="02020404030301010803" pitchFamily="18" charset="0"/>
              </a:rPr>
              <a:t>12-digit HUC sixth-level (</a:t>
            </a:r>
            <a:r>
              <a:rPr lang="en-US" sz="2400" dirty="0" err="1" smtClean="0">
                <a:latin typeface="Garamond" panose="02020404030301010803" pitchFamily="18" charset="0"/>
              </a:rPr>
              <a:t>subwatershed</a:t>
            </a:r>
            <a:r>
              <a:rPr lang="en-US" sz="2400" dirty="0" smtClean="0">
                <a:latin typeface="Garamond" panose="02020404030301010803" pitchFamily="18" charset="0"/>
              </a:rPr>
              <a:t>) </a:t>
            </a:r>
            <a:endParaRPr lang="en-US" sz="2400" dirty="0">
              <a:latin typeface="Garamond" panose="02020404030301010803" pitchFamily="18" charset="0"/>
            </a:endParaRPr>
          </a:p>
        </p:txBody>
      </p:sp>
      <p:pic>
        <p:nvPicPr>
          <p:cNvPr id="5" name="Picture 4"/>
          <p:cNvPicPr>
            <a:picLocks noChangeAspect="1"/>
          </p:cNvPicPr>
          <p:nvPr/>
        </p:nvPicPr>
        <p:blipFill>
          <a:blip r:embed="rId2"/>
          <a:stretch>
            <a:fillRect/>
          </a:stretch>
        </p:blipFill>
        <p:spPr>
          <a:xfrm>
            <a:off x="7112000" y="1"/>
            <a:ext cx="3205425" cy="2224356"/>
          </a:xfrm>
          <a:prstGeom prst="rect">
            <a:avLst/>
          </a:prstGeom>
        </p:spPr>
      </p:pic>
      <p:pic>
        <p:nvPicPr>
          <p:cNvPr id="6" name="Picture 5"/>
          <p:cNvPicPr>
            <a:picLocks noChangeAspect="1"/>
          </p:cNvPicPr>
          <p:nvPr/>
        </p:nvPicPr>
        <p:blipFill>
          <a:blip r:embed="rId3"/>
          <a:stretch>
            <a:fillRect/>
          </a:stretch>
        </p:blipFill>
        <p:spPr>
          <a:xfrm>
            <a:off x="7112001" y="2224357"/>
            <a:ext cx="3205424" cy="2270885"/>
          </a:xfrm>
          <a:prstGeom prst="rect">
            <a:avLst/>
          </a:prstGeom>
        </p:spPr>
      </p:pic>
      <p:pic>
        <p:nvPicPr>
          <p:cNvPr id="7" name="Picture 6"/>
          <p:cNvPicPr>
            <a:picLocks noChangeAspect="1"/>
          </p:cNvPicPr>
          <p:nvPr/>
        </p:nvPicPr>
        <p:blipFill>
          <a:blip r:embed="rId4"/>
          <a:stretch>
            <a:fillRect/>
          </a:stretch>
        </p:blipFill>
        <p:spPr>
          <a:xfrm>
            <a:off x="7112001" y="4495242"/>
            <a:ext cx="3205424" cy="2264936"/>
          </a:xfrm>
          <a:prstGeom prst="rect">
            <a:avLst/>
          </a:prstGeom>
        </p:spPr>
      </p:pic>
    </p:spTree>
    <p:extLst>
      <p:ext uri="{BB962C8B-B14F-4D97-AF65-F5344CB8AC3E}">
        <p14:creationId xmlns:p14="http://schemas.microsoft.com/office/powerpoint/2010/main" val="859262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058" y="205468"/>
            <a:ext cx="10515600" cy="1325563"/>
          </a:xfrm>
        </p:spPr>
        <p:txBody>
          <a:bodyPr/>
          <a:lstStyle/>
          <a:p>
            <a:r>
              <a:rPr lang="en-US" dirty="0" smtClean="0">
                <a:latin typeface="Garamond" panose="02020404030301010803" pitchFamily="18" charset="0"/>
              </a:rPr>
              <a:t>Basin</a:t>
            </a:r>
            <a:endParaRPr lang="en-US" dirty="0">
              <a:latin typeface="Garamond" panose="02020404030301010803" pitchFamily="18" charset="0"/>
            </a:endParaRPr>
          </a:p>
        </p:txBody>
      </p:sp>
      <p:sp>
        <p:nvSpPr>
          <p:cNvPr id="4" name="Content Placeholder 3"/>
          <p:cNvSpPr>
            <a:spLocks noGrp="1"/>
          </p:cNvSpPr>
          <p:nvPr>
            <p:ph idx="1"/>
          </p:nvPr>
        </p:nvSpPr>
        <p:spPr>
          <a:xfrm>
            <a:off x="185058" y="1665968"/>
            <a:ext cx="2843892" cy="4351338"/>
          </a:xfrm>
        </p:spPr>
        <p:txBody>
          <a:bodyPr/>
          <a:lstStyle/>
          <a:p>
            <a:r>
              <a:rPr lang="en-US" dirty="0">
                <a:latin typeface="Garamond" panose="02020404030301010803" pitchFamily="18" charset="0"/>
              </a:rPr>
              <a:t>The drainage basins are delineated within the analysis window by identifying ridge lines between basins. </a:t>
            </a:r>
          </a:p>
        </p:txBody>
      </p:sp>
      <p:pic>
        <p:nvPicPr>
          <p:cNvPr id="4098" name="Picture 2" descr="Image result for CONUS bas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722992"/>
            <a:ext cx="9163050" cy="546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757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ramond" panose="02020404030301010803" pitchFamily="18" charset="0"/>
              </a:rPr>
              <a:t>Flow direction</a:t>
            </a:r>
            <a:endParaRPr lang="en-US" dirty="0">
              <a:latin typeface="Garamond" panose="02020404030301010803" pitchFamily="18" charset="0"/>
            </a:endParaRPr>
          </a:p>
        </p:txBody>
      </p:sp>
      <p:sp>
        <p:nvSpPr>
          <p:cNvPr id="4" name="Content Placeholder 3"/>
          <p:cNvSpPr>
            <a:spLocks noGrp="1"/>
          </p:cNvSpPr>
          <p:nvPr>
            <p:ph idx="1"/>
          </p:nvPr>
        </p:nvSpPr>
        <p:spPr/>
        <p:txBody>
          <a:bodyPr/>
          <a:lstStyle/>
          <a:p>
            <a:r>
              <a:rPr lang="en-US" dirty="0" smtClean="0">
                <a:latin typeface="Garamond" panose="02020404030301010803" pitchFamily="18" charset="0"/>
              </a:rPr>
              <a:t>.</a:t>
            </a:r>
            <a:r>
              <a:rPr lang="en-US" dirty="0">
                <a:latin typeface="Garamond" panose="02020404030301010803" pitchFamily="18" charset="0"/>
              </a:rPr>
              <a:t> </a:t>
            </a:r>
          </a:p>
        </p:txBody>
      </p:sp>
      <p:sp>
        <p:nvSpPr>
          <p:cNvPr id="3" name="AutoShape 2" descr="Image result for d8 flow direc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aramond" panose="02020404030301010803" pitchFamily="18" charset="0"/>
            </a:endParaRPr>
          </a:p>
        </p:txBody>
      </p:sp>
      <p:pic>
        <p:nvPicPr>
          <p:cNvPr id="5" name="Picture 4"/>
          <p:cNvPicPr>
            <a:picLocks noChangeAspect="1"/>
          </p:cNvPicPr>
          <p:nvPr/>
        </p:nvPicPr>
        <p:blipFill>
          <a:blip r:embed="rId2"/>
          <a:stretch>
            <a:fillRect/>
          </a:stretch>
        </p:blipFill>
        <p:spPr>
          <a:xfrm>
            <a:off x="2314575" y="1568450"/>
            <a:ext cx="7562850" cy="5143500"/>
          </a:xfrm>
          <a:prstGeom prst="rect">
            <a:avLst/>
          </a:prstGeom>
        </p:spPr>
      </p:pic>
    </p:spTree>
    <p:extLst>
      <p:ext uri="{BB962C8B-B14F-4D97-AF65-F5344CB8AC3E}">
        <p14:creationId xmlns:p14="http://schemas.microsoft.com/office/powerpoint/2010/main" val="4735745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ramond" panose="02020404030301010803" pitchFamily="18" charset="0"/>
              </a:rPr>
              <a:t>Stream order</a:t>
            </a:r>
            <a:endParaRPr lang="en-US" dirty="0">
              <a:latin typeface="Garamond" panose="02020404030301010803" pitchFamily="18" charset="0"/>
            </a:endParaRPr>
          </a:p>
        </p:txBody>
      </p:sp>
      <p:sp>
        <p:nvSpPr>
          <p:cNvPr id="4" name="Content Placeholder 3"/>
          <p:cNvSpPr>
            <a:spLocks noGrp="1"/>
          </p:cNvSpPr>
          <p:nvPr>
            <p:ph idx="1"/>
          </p:nvPr>
        </p:nvSpPr>
        <p:spPr/>
        <p:txBody>
          <a:bodyPr/>
          <a:lstStyle/>
          <a:p>
            <a:r>
              <a:rPr lang="en-US" dirty="0" smtClean="0">
                <a:latin typeface="Garamond" panose="02020404030301010803" pitchFamily="18" charset="0"/>
              </a:rPr>
              <a:t>.</a:t>
            </a:r>
            <a:r>
              <a:rPr lang="en-US" dirty="0">
                <a:latin typeface="Garamond" panose="02020404030301010803" pitchFamily="18" charset="0"/>
              </a:rPr>
              <a:t> </a:t>
            </a:r>
          </a:p>
        </p:txBody>
      </p:sp>
      <p:pic>
        <p:nvPicPr>
          <p:cNvPr id="3" name="Picture 2"/>
          <p:cNvPicPr>
            <a:picLocks noChangeAspect="1"/>
          </p:cNvPicPr>
          <p:nvPr/>
        </p:nvPicPr>
        <p:blipFill>
          <a:blip r:embed="rId2"/>
          <a:stretch>
            <a:fillRect/>
          </a:stretch>
        </p:blipFill>
        <p:spPr>
          <a:xfrm>
            <a:off x="2028825" y="1690688"/>
            <a:ext cx="8134350" cy="4229100"/>
          </a:xfrm>
          <a:prstGeom prst="rect">
            <a:avLst/>
          </a:prstGeom>
        </p:spPr>
      </p:pic>
    </p:spTree>
    <p:extLst>
      <p:ext uri="{BB962C8B-B14F-4D97-AF65-F5344CB8AC3E}">
        <p14:creationId xmlns:p14="http://schemas.microsoft.com/office/powerpoint/2010/main" val="19345674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r>
              <a:rPr lang="en-US" dirty="0" smtClean="0"/>
              <a:t>.</a:t>
            </a:r>
            <a:r>
              <a:rPr lang="en-US" dirty="0"/>
              <a:t> </a:t>
            </a:r>
          </a:p>
        </p:txBody>
      </p:sp>
      <p:pic>
        <p:nvPicPr>
          <p:cNvPr id="3" name="Picture 2"/>
          <p:cNvPicPr>
            <a:picLocks noChangeAspect="1"/>
          </p:cNvPicPr>
          <p:nvPr/>
        </p:nvPicPr>
        <p:blipFill>
          <a:blip r:embed="rId2"/>
          <a:stretch>
            <a:fillRect/>
          </a:stretch>
        </p:blipFill>
        <p:spPr>
          <a:xfrm>
            <a:off x="2876550" y="47625"/>
            <a:ext cx="6438900" cy="6762750"/>
          </a:xfrm>
          <a:prstGeom prst="rect">
            <a:avLst/>
          </a:prstGeom>
        </p:spPr>
      </p:pic>
    </p:spTree>
    <p:extLst>
      <p:ext uri="{BB962C8B-B14F-4D97-AF65-F5344CB8AC3E}">
        <p14:creationId xmlns:p14="http://schemas.microsoft.com/office/powerpoint/2010/main" val="18628247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r>
              <a:rPr lang="en-US" dirty="0" smtClean="0"/>
              <a:t>.</a:t>
            </a:r>
            <a:r>
              <a:rPr lang="en-US" dirty="0"/>
              <a:t> </a:t>
            </a:r>
          </a:p>
        </p:txBody>
      </p:sp>
      <p:pic>
        <p:nvPicPr>
          <p:cNvPr id="3" name="Picture 2"/>
          <p:cNvPicPr>
            <a:picLocks noChangeAspect="1"/>
          </p:cNvPicPr>
          <p:nvPr/>
        </p:nvPicPr>
        <p:blipFill>
          <a:blip r:embed="rId2"/>
          <a:stretch>
            <a:fillRect/>
          </a:stretch>
        </p:blipFill>
        <p:spPr>
          <a:xfrm>
            <a:off x="2114550" y="609600"/>
            <a:ext cx="7962900" cy="5638800"/>
          </a:xfrm>
          <a:prstGeom prst="rect">
            <a:avLst/>
          </a:prstGeom>
        </p:spPr>
      </p:pic>
    </p:spTree>
    <p:extLst>
      <p:ext uri="{BB962C8B-B14F-4D97-AF65-F5344CB8AC3E}">
        <p14:creationId xmlns:p14="http://schemas.microsoft.com/office/powerpoint/2010/main" val="19390093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C96A77-A619-499B-9EED-E89BA77D8A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8BEACE4-0E7E-42B0-B5D7-DAEAB79DBCD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7A028BFA-4A84-4529-87A7-B81597F21879}"/>
              </a:ext>
            </a:extLst>
          </p:cNvPr>
          <p:cNvPicPr>
            <a:picLocks noChangeAspect="1"/>
          </p:cNvPicPr>
          <p:nvPr/>
        </p:nvPicPr>
        <p:blipFill>
          <a:blip r:embed="rId2"/>
          <a:stretch>
            <a:fillRect/>
          </a:stretch>
        </p:blipFill>
        <p:spPr>
          <a:xfrm>
            <a:off x="1165074" y="69802"/>
            <a:ext cx="9861852" cy="6858000"/>
          </a:xfrm>
          <a:prstGeom prst="rect">
            <a:avLst/>
          </a:prstGeom>
        </p:spPr>
      </p:pic>
      <p:sp>
        <p:nvSpPr>
          <p:cNvPr id="5" name="TextBox 4">
            <a:extLst>
              <a:ext uri="{FF2B5EF4-FFF2-40B4-BE49-F238E27FC236}">
                <a16:creationId xmlns:a16="http://schemas.microsoft.com/office/drawing/2014/main" xmlns="" id="{1D7C08D7-28DE-43C8-BC04-7621DD8B155A}"/>
              </a:ext>
            </a:extLst>
          </p:cNvPr>
          <p:cNvSpPr txBox="1"/>
          <p:nvPr/>
        </p:nvSpPr>
        <p:spPr>
          <a:xfrm>
            <a:off x="4202052" y="879499"/>
            <a:ext cx="1005142" cy="646331"/>
          </a:xfrm>
          <a:prstGeom prst="rect">
            <a:avLst/>
          </a:prstGeom>
          <a:noFill/>
        </p:spPr>
        <p:txBody>
          <a:bodyPr wrap="square" rtlCol="0">
            <a:spAutoFit/>
          </a:bodyPr>
          <a:lstStyle/>
          <a:p>
            <a:pPr defTabSz="457200"/>
            <a:r>
              <a:rPr lang="en-US" dirty="0">
                <a:solidFill>
                  <a:srgbClr val="000000"/>
                </a:solidFill>
              </a:rPr>
              <a:t>Spatial Statistics</a:t>
            </a:r>
          </a:p>
        </p:txBody>
      </p:sp>
      <p:sp>
        <p:nvSpPr>
          <p:cNvPr id="6" name="TextBox 5">
            <a:extLst>
              <a:ext uri="{FF2B5EF4-FFF2-40B4-BE49-F238E27FC236}">
                <a16:creationId xmlns:a16="http://schemas.microsoft.com/office/drawing/2014/main" xmlns="" id="{C5B3A955-29E0-47F4-9CCE-B23F7A5FACA6}"/>
              </a:ext>
            </a:extLst>
          </p:cNvPr>
          <p:cNvSpPr txBox="1"/>
          <p:nvPr/>
        </p:nvSpPr>
        <p:spPr>
          <a:xfrm>
            <a:off x="6954865" y="941293"/>
            <a:ext cx="1005142" cy="369332"/>
          </a:xfrm>
          <a:prstGeom prst="rect">
            <a:avLst/>
          </a:prstGeom>
          <a:noFill/>
        </p:spPr>
        <p:txBody>
          <a:bodyPr wrap="square" rtlCol="0">
            <a:spAutoFit/>
          </a:bodyPr>
          <a:lstStyle/>
          <a:p>
            <a:pPr defTabSz="457200"/>
            <a:r>
              <a:rPr lang="en-US" dirty="0" smtClean="0">
                <a:solidFill>
                  <a:srgbClr val="000000"/>
                </a:solidFill>
              </a:rPr>
              <a:t>Review</a:t>
            </a:r>
            <a:endParaRPr lang="en-US" dirty="0">
              <a:solidFill>
                <a:srgbClr val="000000"/>
              </a:solidFill>
            </a:endParaRPr>
          </a:p>
        </p:txBody>
      </p:sp>
      <p:sp>
        <p:nvSpPr>
          <p:cNvPr id="7" name="TextBox 6">
            <a:extLst>
              <a:ext uri="{FF2B5EF4-FFF2-40B4-BE49-F238E27FC236}">
                <a16:creationId xmlns:a16="http://schemas.microsoft.com/office/drawing/2014/main" xmlns="" id="{BDA5FC45-A82A-446F-AB51-9EFE1BC46680}"/>
              </a:ext>
            </a:extLst>
          </p:cNvPr>
          <p:cNvSpPr txBox="1"/>
          <p:nvPr/>
        </p:nvSpPr>
        <p:spPr>
          <a:xfrm>
            <a:off x="4048490" y="2483771"/>
            <a:ext cx="1409990" cy="338554"/>
          </a:xfrm>
          <a:prstGeom prst="rect">
            <a:avLst/>
          </a:prstGeom>
          <a:noFill/>
        </p:spPr>
        <p:txBody>
          <a:bodyPr wrap="square" rtlCol="0">
            <a:spAutoFit/>
          </a:bodyPr>
          <a:lstStyle/>
          <a:p>
            <a:pPr defTabSz="457200"/>
            <a:r>
              <a:rPr lang="en-US" sz="1600" dirty="0">
                <a:solidFill>
                  <a:srgbClr val="000000"/>
                </a:solidFill>
              </a:rPr>
              <a:t>Presentations</a:t>
            </a:r>
          </a:p>
        </p:txBody>
      </p:sp>
      <p:sp>
        <p:nvSpPr>
          <p:cNvPr id="8" name="TextBox 7">
            <a:extLst>
              <a:ext uri="{FF2B5EF4-FFF2-40B4-BE49-F238E27FC236}">
                <a16:creationId xmlns:a16="http://schemas.microsoft.com/office/drawing/2014/main" xmlns="" id="{2073785B-C707-4EB7-8E67-29AA80281C22}"/>
              </a:ext>
            </a:extLst>
          </p:cNvPr>
          <p:cNvSpPr txBox="1"/>
          <p:nvPr/>
        </p:nvSpPr>
        <p:spPr>
          <a:xfrm>
            <a:off x="6832713" y="2495409"/>
            <a:ext cx="1409990" cy="338554"/>
          </a:xfrm>
          <a:prstGeom prst="rect">
            <a:avLst/>
          </a:prstGeom>
          <a:noFill/>
        </p:spPr>
        <p:txBody>
          <a:bodyPr wrap="square" rtlCol="0">
            <a:spAutoFit/>
          </a:bodyPr>
          <a:lstStyle/>
          <a:p>
            <a:pPr defTabSz="457200"/>
            <a:r>
              <a:rPr lang="en-US" sz="1600" dirty="0">
                <a:solidFill>
                  <a:srgbClr val="000000"/>
                </a:solidFill>
              </a:rPr>
              <a:t>Presentations</a:t>
            </a:r>
          </a:p>
        </p:txBody>
      </p:sp>
      <p:sp>
        <p:nvSpPr>
          <p:cNvPr id="9" name="TextBox 8">
            <a:extLst>
              <a:ext uri="{FF2B5EF4-FFF2-40B4-BE49-F238E27FC236}">
                <a16:creationId xmlns:a16="http://schemas.microsoft.com/office/drawing/2014/main" xmlns="" id="{EA8FD408-870F-4720-8C2B-1448CB7567A9}"/>
              </a:ext>
            </a:extLst>
          </p:cNvPr>
          <p:cNvSpPr txBox="1"/>
          <p:nvPr/>
        </p:nvSpPr>
        <p:spPr>
          <a:xfrm>
            <a:off x="3999628" y="4161090"/>
            <a:ext cx="1409990" cy="338554"/>
          </a:xfrm>
          <a:prstGeom prst="rect">
            <a:avLst/>
          </a:prstGeom>
          <a:noFill/>
        </p:spPr>
        <p:txBody>
          <a:bodyPr wrap="square" rtlCol="0">
            <a:spAutoFit/>
          </a:bodyPr>
          <a:lstStyle/>
          <a:p>
            <a:pPr defTabSz="457200"/>
            <a:r>
              <a:rPr lang="en-US" sz="1600" dirty="0">
                <a:solidFill>
                  <a:srgbClr val="000000"/>
                </a:solidFill>
              </a:rPr>
              <a:t>Presentations</a:t>
            </a:r>
          </a:p>
        </p:txBody>
      </p:sp>
      <p:sp>
        <p:nvSpPr>
          <p:cNvPr id="10" name="TextBox 9">
            <a:extLst>
              <a:ext uri="{FF2B5EF4-FFF2-40B4-BE49-F238E27FC236}">
                <a16:creationId xmlns:a16="http://schemas.microsoft.com/office/drawing/2014/main" xmlns="" id="{736F16D7-DDDF-4BBD-A332-3F68D4AC126D}"/>
              </a:ext>
            </a:extLst>
          </p:cNvPr>
          <p:cNvSpPr txBox="1"/>
          <p:nvPr/>
        </p:nvSpPr>
        <p:spPr>
          <a:xfrm>
            <a:off x="6832713" y="4161090"/>
            <a:ext cx="1409990" cy="338554"/>
          </a:xfrm>
          <a:prstGeom prst="rect">
            <a:avLst/>
          </a:prstGeom>
          <a:noFill/>
        </p:spPr>
        <p:txBody>
          <a:bodyPr wrap="square" rtlCol="0">
            <a:spAutoFit/>
          </a:bodyPr>
          <a:lstStyle/>
          <a:p>
            <a:pPr defTabSz="457200"/>
            <a:r>
              <a:rPr lang="en-US" sz="1600" dirty="0">
                <a:solidFill>
                  <a:srgbClr val="000000"/>
                </a:solidFill>
              </a:rPr>
              <a:t>Presentations</a:t>
            </a:r>
          </a:p>
        </p:txBody>
      </p:sp>
      <p:sp>
        <p:nvSpPr>
          <p:cNvPr id="12" name="TextBox 11">
            <a:extLst>
              <a:ext uri="{FF2B5EF4-FFF2-40B4-BE49-F238E27FC236}">
                <a16:creationId xmlns:a16="http://schemas.microsoft.com/office/drawing/2014/main" xmlns="" id="{5247BE9E-1FDD-4CD8-BFC4-E1AF54447CAE}"/>
              </a:ext>
            </a:extLst>
          </p:cNvPr>
          <p:cNvSpPr txBox="1"/>
          <p:nvPr/>
        </p:nvSpPr>
        <p:spPr>
          <a:xfrm>
            <a:off x="5458480" y="5657494"/>
            <a:ext cx="1409990" cy="584775"/>
          </a:xfrm>
          <a:prstGeom prst="rect">
            <a:avLst/>
          </a:prstGeom>
          <a:noFill/>
        </p:spPr>
        <p:txBody>
          <a:bodyPr wrap="square" rtlCol="0">
            <a:spAutoFit/>
          </a:bodyPr>
          <a:lstStyle/>
          <a:p>
            <a:pPr defTabSz="457200"/>
            <a:r>
              <a:rPr lang="en-US" sz="1600" dirty="0">
                <a:solidFill>
                  <a:srgbClr val="000000"/>
                </a:solidFill>
              </a:rPr>
              <a:t>Final:</a:t>
            </a:r>
          </a:p>
          <a:p>
            <a:pPr defTabSz="457200"/>
            <a:r>
              <a:rPr lang="en-US" sz="1600" dirty="0">
                <a:solidFill>
                  <a:srgbClr val="000000"/>
                </a:solidFill>
              </a:rPr>
              <a:t>10:30 - 1</a:t>
            </a:r>
          </a:p>
        </p:txBody>
      </p:sp>
      <p:sp>
        <p:nvSpPr>
          <p:cNvPr id="13" name="Sun 12">
            <a:extLst>
              <a:ext uri="{FF2B5EF4-FFF2-40B4-BE49-F238E27FC236}">
                <a16:creationId xmlns:a16="http://schemas.microsoft.com/office/drawing/2014/main" xmlns="" id="{2BC87847-1EF4-4524-8283-859C5FEBD534}"/>
              </a:ext>
            </a:extLst>
          </p:cNvPr>
          <p:cNvSpPr/>
          <p:nvPr/>
        </p:nvSpPr>
        <p:spPr>
          <a:xfrm>
            <a:off x="6431542" y="129423"/>
            <a:ext cx="1966659" cy="1993072"/>
          </a:xfrm>
          <a:prstGeom prst="sun">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Tree>
    <p:extLst>
      <p:ext uri="{BB962C8B-B14F-4D97-AF65-F5344CB8AC3E}">
        <p14:creationId xmlns:p14="http://schemas.microsoft.com/office/powerpoint/2010/main" val="34432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r>
              <a:rPr lang="en-US" dirty="0" smtClean="0"/>
              <a:t>.</a:t>
            </a:r>
            <a:r>
              <a:rPr lang="en-US" dirty="0"/>
              <a:t> </a:t>
            </a:r>
          </a:p>
        </p:txBody>
      </p:sp>
      <p:pic>
        <p:nvPicPr>
          <p:cNvPr id="3" name="Picture 2"/>
          <p:cNvPicPr>
            <a:picLocks noChangeAspect="1"/>
          </p:cNvPicPr>
          <p:nvPr/>
        </p:nvPicPr>
        <p:blipFill>
          <a:blip r:embed="rId3"/>
          <a:stretch>
            <a:fillRect/>
          </a:stretch>
        </p:blipFill>
        <p:spPr>
          <a:xfrm>
            <a:off x="2746191" y="0"/>
            <a:ext cx="6699617" cy="6858000"/>
          </a:xfrm>
          <a:prstGeom prst="rect">
            <a:avLst/>
          </a:prstGeom>
        </p:spPr>
      </p:pic>
    </p:spTree>
    <p:extLst>
      <p:ext uri="{BB962C8B-B14F-4D97-AF65-F5344CB8AC3E}">
        <p14:creationId xmlns:p14="http://schemas.microsoft.com/office/powerpoint/2010/main" val="2067920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r>
              <a:rPr lang="en-US" dirty="0" smtClean="0"/>
              <a:t>.</a:t>
            </a:r>
            <a:r>
              <a:rPr lang="en-US" dirty="0"/>
              <a:t> </a:t>
            </a:r>
          </a:p>
        </p:txBody>
      </p:sp>
      <p:pic>
        <p:nvPicPr>
          <p:cNvPr id="3074" name="Picture 2" descr="Image result for GIS hydrologic DEM condi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16396"/>
            <a:ext cx="97536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014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104CD2-D49A-4B87-8583-849B63D0944D}"/>
              </a:ext>
            </a:extLst>
          </p:cNvPr>
          <p:cNvSpPr>
            <a:spLocks noGrp="1"/>
          </p:cNvSpPr>
          <p:nvPr>
            <p:ph type="title"/>
          </p:nvPr>
        </p:nvSpPr>
        <p:spPr/>
        <p:txBody>
          <a:bodyPr/>
          <a:lstStyle/>
          <a:p>
            <a:r>
              <a:rPr lang="en-US" dirty="0"/>
              <a:t>Robustness and Resistance</a:t>
            </a:r>
          </a:p>
        </p:txBody>
      </p:sp>
      <p:sp>
        <p:nvSpPr>
          <p:cNvPr id="3" name="Content Placeholder 2">
            <a:extLst>
              <a:ext uri="{FF2B5EF4-FFF2-40B4-BE49-F238E27FC236}">
                <a16:creationId xmlns="" xmlns:a16="http://schemas.microsoft.com/office/drawing/2014/main" id="{F4828288-29FA-4594-8E94-8BB530DD5434}"/>
              </a:ext>
            </a:extLst>
          </p:cNvPr>
          <p:cNvSpPr>
            <a:spLocks noGrp="1"/>
          </p:cNvSpPr>
          <p:nvPr>
            <p:ph idx="1"/>
          </p:nvPr>
        </p:nvSpPr>
        <p:spPr/>
        <p:txBody>
          <a:bodyPr/>
          <a:lstStyle/>
          <a:p>
            <a:r>
              <a:rPr lang="en-US" dirty="0"/>
              <a:t>Robustness and resistance are two aspects of insensitivity to assumptions about the nature of a set of data. </a:t>
            </a:r>
          </a:p>
          <a:p>
            <a:r>
              <a:rPr lang="en-US" dirty="0"/>
              <a:t>Robust methods are not sensitive to particular assumptions about the overall nature of the data. A robust method is not necessarily optimal in any particular circumstance, but performs reasonably well in most circumstances. </a:t>
            </a:r>
          </a:p>
          <a:p>
            <a:r>
              <a:rPr lang="en-US" dirty="0"/>
              <a:t>Resistant methods are not unduly influenced by a small number of outliers, or error data values. </a:t>
            </a:r>
          </a:p>
        </p:txBody>
      </p:sp>
    </p:spTree>
    <p:extLst>
      <p:ext uri="{BB962C8B-B14F-4D97-AF65-F5344CB8AC3E}">
        <p14:creationId xmlns:p14="http://schemas.microsoft.com/office/powerpoint/2010/main" val="2879204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87D1A2-8525-4D2A-885D-0ABD17DD4480}"/>
              </a:ext>
            </a:extLst>
          </p:cNvPr>
          <p:cNvSpPr>
            <a:spLocks noGrp="1"/>
          </p:cNvSpPr>
          <p:nvPr>
            <p:ph type="title"/>
          </p:nvPr>
        </p:nvSpPr>
        <p:spPr/>
        <p:txBody>
          <a:bodyPr/>
          <a:lstStyle/>
          <a:p>
            <a:r>
              <a:rPr lang="en-US" dirty="0"/>
              <a:t>ArcGIS Interpolation methods</a:t>
            </a:r>
          </a:p>
        </p:txBody>
      </p:sp>
      <p:sp>
        <p:nvSpPr>
          <p:cNvPr id="3" name="Content Placeholder 2">
            <a:extLst>
              <a:ext uri="{FF2B5EF4-FFF2-40B4-BE49-F238E27FC236}">
                <a16:creationId xmlns="" xmlns:a16="http://schemas.microsoft.com/office/drawing/2014/main" id="{F362D7DA-4943-4A29-80BA-8EE515BF8272}"/>
              </a:ext>
            </a:extLst>
          </p:cNvPr>
          <p:cNvSpPr>
            <a:spLocks noGrp="1"/>
          </p:cNvSpPr>
          <p:nvPr>
            <p:ph idx="1"/>
          </p:nvPr>
        </p:nvSpPr>
        <p:spPr/>
        <p:txBody>
          <a:bodyPr>
            <a:normAutofit fontScale="92500" lnSpcReduction="10000"/>
          </a:bodyPr>
          <a:lstStyle/>
          <a:p>
            <a:r>
              <a:rPr lang="en-US" dirty="0"/>
              <a:t>Deterministic</a:t>
            </a:r>
          </a:p>
          <a:p>
            <a:pPr lvl="1"/>
            <a:r>
              <a:rPr lang="en-US" dirty="0"/>
              <a:t>IDW (Inverse Distance Weighted) </a:t>
            </a:r>
          </a:p>
          <a:p>
            <a:pPr lvl="1"/>
            <a:r>
              <a:rPr lang="en-US" dirty="0"/>
              <a:t>Natural neighbor</a:t>
            </a:r>
          </a:p>
          <a:p>
            <a:pPr lvl="1"/>
            <a:r>
              <a:rPr lang="en-US" dirty="0"/>
              <a:t>Trend</a:t>
            </a:r>
          </a:p>
          <a:p>
            <a:pPr lvl="1"/>
            <a:r>
              <a:rPr lang="en-US" dirty="0"/>
              <a:t>Spline</a:t>
            </a:r>
          </a:p>
          <a:p>
            <a:pPr lvl="1"/>
            <a:r>
              <a:rPr lang="en-US" dirty="0"/>
              <a:t>Spline with Barriers</a:t>
            </a:r>
          </a:p>
          <a:p>
            <a:pPr lvl="1"/>
            <a:endParaRPr lang="en-US" dirty="0"/>
          </a:p>
          <a:p>
            <a:r>
              <a:rPr lang="en-US" dirty="0"/>
              <a:t>Geostatistical</a:t>
            </a:r>
          </a:p>
          <a:p>
            <a:pPr lvl="1"/>
            <a:r>
              <a:rPr lang="en-US" dirty="0"/>
              <a:t>Kriging</a:t>
            </a:r>
          </a:p>
          <a:p>
            <a:pPr lvl="1"/>
            <a:endParaRPr lang="en-US" dirty="0"/>
          </a:p>
          <a:p>
            <a:r>
              <a:rPr lang="en-US" dirty="0"/>
              <a:t>Methodological</a:t>
            </a:r>
          </a:p>
          <a:p>
            <a:pPr lvl="1"/>
            <a:r>
              <a:rPr lang="en-US" dirty="0"/>
              <a:t>Topo to Raster</a:t>
            </a:r>
          </a:p>
          <a:p>
            <a:pPr marL="0" indent="0">
              <a:buNone/>
            </a:pPr>
            <a:endParaRPr lang="en-US" dirty="0"/>
          </a:p>
        </p:txBody>
      </p:sp>
    </p:spTree>
    <p:extLst>
      <p:ext uri="{BB962C8B-B14F-4D97-AF65-F5344CB8AC3E}">
        <p14:creationId xmlns:p14="http://schemas.microsoft.com/office/powerpoint/2010/main" val="30315995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6B1EFD-6079-43F2-B022-9582039B39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86B0B6A-F9B6-4750-BD33-1C55F58CEAC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E9A86426-18FB-483B-B934-6152EF0288B1}"/>
              </a:ext>
            </a:extLst>
          </p:cNvPr>
          <p:cNvPicPr>
            <a:picLocks noChangeAspect="1"/>
          </p:cNvPicPr>
          <p:nvPr/>
        </p:nvPicPr>
        <p:blipFill>
          <a:blip r:embed="rId2"/>
          <a:stretch>
            <a:fillRect/>
          </a:stretch>
        </p:blipFill>
        <p:spPr>
          <a:xfrm>
            <a:off x="0" y="35177"/>
            <a:ext cx="5098776" cy="6822823"/>
          </a:xfrm>
          <a:prstGeom prst="rect">
            <a:avLst/>
          </a:prstGeom>
        </p:spPr>
      </p:pic>
      <p:pic>
        <p:nvPicPr>
          <p:cNvPr id="5" name="Picture 4">
            <a:extLst>
              <a:ext uri="{FF2B5EF4-FFF2-40B4-BE49-F238E27FC236}">
                <a16:creationId xmlns:a16="http://schemas.microsoft.com/office/drawing/2014/main" xmlns="" id="{6FB20BC7-0360-480A-92C0-2FEF6C4682B0}"/>
              </a:ext>
            </a:extLst>
          </p:cNvPr>
          <p:cNvPicPr>
            <a:picLocks noChangeAspect="1"/>
          </p:cNvPicPr>
          <p:nvPr/>
        </p:nvPicPr>
        <p:blipFill>
          <a:blip r:embed="rId3"/>
          <a:stretch>
            <a:fillRect/>
          </a:stretch>
        </p:blipFill>
        <p:spPr>
          <a:xfrm>
            <a:off x="5173132" y="1508743"/>
            <a:ext cx="6891867" cy="4265523"/>
          </a:xfrm>
          <a:prstGeom prst="rect">
            <a:avLst/>
          </a:prstGeom>
        </p:spPr>
      </p:pic>
    </p:spTree>
    <p:extLst>
      <p:ext uri="{BB962C8B-B14F-4D97-AF65-F5344CB8AC3E}">
        <p14:creationId xmlns:p14="http://schemas.microsoft.com/office/powerpoint/2010/main" val="553459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BDEA8D-FD1E-485D-A2C0-846B09037B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BC14FC41-C2AE-470A-A34F-F27667FC0C3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6EEC0B4E-698C-4301-8BF3-8911EF0B23A6}"/>
              </a:ext>
            </a:extLst>
          </p:cNvPr>
          <p:cNvPicPr>
            <a:picLocks noChangeAspect="1"/>
          </p:cNvPicPr>
          <p:nvPr/>
        </p:nvPicPr>
        <p:blipFill rotWithShape="1">
          <a:blip r:embed="rId2"/>
          <a:srcRect t="16420"/>
          <a:stretch/>
        </p:blipFill>
        <p:spPr>
          <a:xfrm>
            <a:off x="1911297" y="838200"/>
            <a:ext cx="8369405" cy="5731933"/>
          </a:xfrm>
          <a:prstGeom prst="rect">
            <a:avLst/>
          </a:prstGeom>
        </p:spPr>
      </p:pic>
    </p:spTree>
    <p:extLst>
      <p:ext uri="{BB962C8B-B14F-4D97-AF65-F5344CB8AC3E}">
        <p14:creationId xmlns:p14="http://schemas.microsoft.com/office/powerpoint/2010/main" val="17490992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F3245D-6902-43E2-8C18-8EE214D8BA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52B5ACC-AD53-496D-8C5F-BDFE86ADCDD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95931104-9D9A-456E-B548-557B85BD8D44}"/>
              </a:ext>
            </a:extLst>
          </p:cNvPr>
          <p:cNvPicPr>
            <a:picLocks noChangeAspect="1"/>
          </p:cNvPicPr>
          <p:nvPr/>
        </p:nvPicPr>
        <p:blipFill>
          <a:blip r:embed="rId2"/>
          <a:stretch>
            <a:fillRect/>
          </a:stretch>
        </p:blipFill>
        <p:spPr>
          <a:xfrm>
            <a:off x="1565945" y="0"/>
            <a:ext cx="9060110" cy="6858000"/>
          </a:xfrm>
          <a:prstGeom prst="rect">
            <a:avLst/>
          </a:prstGeom>
        </p:spPr>
      </p:pic>
    </p:spTree>
    <p:extLst>
      <p:ext uri="{BB962C8B-B14F-4D97-AF65-F5344CB8AC3E}">
        <p14:creationId xmlns:p14="http://schemas.microsoft.com/office/powerpoint/2010/main" val="10053510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09089D-F5E9-45F0-BB4C-A5B4177C87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2DB41235-A268-4A08-9333-115090D888C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D6827942-31E7-4E47-8846-83E418A81DFF}"/>
              </a:ext>
            </a:extLst>
          </p:cNvPr>
          <p:cNvPicPr>
            <a:picLocks noChangeAspect="1"/>
          </p:cNvPicPr>
          <p:nvPr/>
        </p:nvPicPr>
        <p:blipFill>
          <a:blip r:embed="rId2"/>
          <a:stretch>
            <a:fillRect/>
          </a:stretch>
        </p:blipFill>
        <p:spPr>
          <a:xfrm>
            <a:off x="1595632" y="0"/>
            <a:ext cx="9000736" cy="6858000"/>
          </a:xfrm>
          <a:prstGeom prst="rect">
            <a:avLst/>
          </a:prstGeom>
        </p:spPr>
      </p:pic>
    </p:spTree>
    <p:extLst>
      <p:ext uri="{BB962C8B-B14F-4D97-AF65-F5344CB8AC3E}">
        <p14:creationId xmlns:p14="http://schemas.microsoft.com/office/powerpoint/2010/main" val="3433281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40AE9D-E444-47FF-9510-3AE4F9BACA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4F97B32-3372-468F-8051-A6329FE8CB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C46C06B-4180-491C-9730-608376628C2A}"/>
              </a:ext>
            </a:extLst>
          </p:cNvPr>
          <p:cNvPicPr>
            <a:picLocks noChangeAspect="1"/>
          </p:cNvPicPr>
          <p:nvPr/>
        </p:nvPicPr>
        <p:blipFill>
          <a:blip r:embed="rId3"/>
          <a:stretch>
            <a:fillRect/>
          </a:stretch>
        </p:blipFill>
        <p:spPr>
          <a:xfrm>
            <a:off x="1628196" y="0"/>
            <a:ext cx="8935608" cy="6858000"/>
          </a:xfrm>
          <a:prstGeom prst="rect">
            <a:avLst/>
          </a:prstGeom>
        </p:spPr>
      </p:pic>
    </p:spTree>
    <p:extLst>
      <p:ext uri="{BB962C8B-B14F-4D97-AF65-F5344CB8AC3E}">
        <p14:creationId xmlns:p14="http://schemas.microsoft.com/office/powerpoint/2010/main" val="4345694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689004-B0BE-4017-9D7E-1802C7E784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3B0B6728-B1C6-41B0-9B0C-13CCA796165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D721377B-1529-4AE3-BB4B-298E4E15370A}"/>
              </a:ext>
            </a:extLst>
          </p:cNvPr>
          <p:cNvPicPr>
            <a:picLocks noChangeAspect="1"/>
          </p:cNvPicPr>
          <p:nvPr/>
        </p:nvPicPr>
        <p:blipFill>
          <a:blip r:embed="rId2"/>
          <a:stretch>
            <a:fillRect/>
          </a:stretch>
        </p:blipFill>
        <p:spPr>
          <a:xfrm>
            <a:off x="1809750" y="0"/>
            <a:ext cx="8572500" cy="6858000"/>
          </a:xfrm>
          <a:prstGeom prst="rect">
            <a:avLst/>
          </a:prstGeom>
        </p:spPr>
      </p:pic>
      <p:pic>
        <p:nvPicPr>
          <p:cNvPr id="5" name="Picture 4">
            <a:extLst>
              <a:ext uri="{FF2B5EF4-FFF2-40B4-BE49-F238E27FC236}">
                <a16:creationId xmlns:a16="http://schemas.microsoft.com/office/drawing/2014/main" xmlns="" id="{97F57FB3-37A0-48E2-913A-78EB0EDCDDC3}"/>
              </a:ext>
            </a:extLst>
          </p:cNvPr>
          <p:cNvPicPr>
            <a:picLocks noChangeAspect="1"/>
          </p:cNvPicPr>
          <p:nvPr/>
        </p:nvPicPr>
        <p:blipFill rotWithShape="1">
          <a:blip r:embed="rId3"/>
          <a:srcRect l="1392" t="15926" b="18642"/>
          <a:stretch/>
        </p:blipFill>
        <p:spPr>
          <a:xfrm>
            <a:off x="5757333" y="3580979"/>
            <a:ext cx="6434667" cy="3277021"/>
          </a:xfrm>
          <a:prstGeom prst="rect">
            <a:avLst/>
          </a:prstGeom>
        </p:spPr>
      </p:pic>
    </p:spTree>
    <p:extLst>
      <p:ext uri="{BB962C8B-B14F-4D97-AF65-F5344CB8AC3E}">
        <p14:creationId xmlns:p14="http://schemas.microsoft.com/office/powerpoint/2010/main" val="14226476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E9B845-4A6C-4281-9A16-01601A6177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DF4D7AD-F10F-4F5D-8C2B-A73274002D0D}"/>
              </a:ext>
            </a:extLst>
          </p:cNvPr>
          <p:cNvSpPr>
            <a:spLocks noGrp="1"/>
          </p:cNvSpPr>
          <p:nvPr>
            <p:ph idx="1"/>
          </p:nvPr>
        </p:nvSpPr>
        <p:spPr>
          <a:xfrm>
            <a:off x="4736592" y="1825625"/>
            <a:ext cx="6617208" cy="4351338"/>
          </a:xfrm>
        </p:spPr>
        <p:txBody>
          <a:bodyPr/>
          <a:lstStyle/>
          <a:p>
            <a:r>
              <a:rPr lang="en-US" dirty="0"/>
              <a:t>https://docs.google.com/spreadsheets/d/1KgH8wOXCVv5cxIO-AmPd8OyKV8zO6Sf1-IVOidX1uO8/edit?usp=sharing</a:t>
            </a:r>
          </a:p>
        </p:txBody>
      </p:sp>
      <p:pic>
        <p:nvPicPr>
          <p:cNvPr id="5" name="Picture 4"/>
          <p:cNvPicPr>
            <a:picLocks noChangeAspect="1"/>
          </p:cNvPicPr>
          <p:nvPr/>
        </p:nvPicPr>
        <p:blipFill>
          <a:blip r:embed="rId2"/>
          <a:stretch>
            <a:fillRect/>
          </a:stretch>
        </p:blipFill>
        <p:spPr>
          <a:xfrm>
            <a:off x="0" y="0"/>
            <a:ext cx="3764507" cy="6858000"/>
          </a:xfrm>
          <a:prstGeom prst="rect">
            <a:avLst/>
          </a:prstGeom>
        </p:spPr>
      </p:pic>
    </p:spTree>
    <p:extLst>
      <p:ext uri="{BB962C8B-B14F-4D97-AF65-F5344CB8AC3E}">
        <p14:creationId xmlns:p14="http://schemas.microsoft.com/office/powerpoint/2010/main" val="16092775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689004-B0BE-4017-9D7E-1802C7E784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3B0B6728-B1C6-41B0-9B0C-13CCA796165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D721377B-1529-4AE3-BB4B-298E4E15370A}"/>
              </a:ext>
            </a:extLst>
          </p:cNvPr>
          <p:cNvPicPr>
            <a:picLocks noChangeAspect="1"/>
          </p:cNvPicPr>
          <p:nvPr/>
        </p:nvPicPr>
        <p:blipFill>
          <a:blip r:embed="rId2"/>
          <a:stretch>
            <a:fillRect/>
          </a:stretch>
        </p:blipFill>
        <p:spPr>
          <a:xfrm>
            <a:off x="1809750" y="0"/>
            <a:ext cx="8572500" cy="6858000"/>
          </a:xfrm>
          <a:prstGeom prst="rect">
            <a:avLst/>
          </a:prstGeom>
        </p:spPr>
      </p:pic>
    </p:spTree>
    <p:extLst>
      <p:ext uri="{BB962C8B-B14F-4D97-AF65-F5344CB8AC3E}">
        <p14:creationId xmlns:p14="http://schemas.microsoft.com/office/powerpoint/2010/main" val="25544289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2D7F28-F325-411D-9166-D1A6A9C482B3}"/>
              </a:ext>
            </a:extLst>
          </p:cNvPr>
          <p:cNvSpPr>
            <a:spLocks noGrp="1"/>
          </p:cNvSpPr>
          <p:nvPr>
            <p:ph type="title"/>
          </p:nvPr>
        </p:nvSpPr>
        <p:spPr/>
        <p:txBody>
          <a:bodyPr/>
          <a:lstStyle/>
          <a:p>
            <a:endParaRPr lang="en-US" dirty="0">
              <a:latin typeface="Garamond" panose="02020404030301010803" pitchFamily="18" charset="0"/>
            </a:endParaRPr>
          </a:p>
        </p:txBody>
      </p:sp>
      <p:sp>
        <p:nvSpPr>
          <p:cNvPr id="3" name="Content Placeholder 2">
            <a:extLst>
              <a:ext uri="{FF2B5EF4-FFF2-40B4-BE49-F238E27FC236}">
                <a16:creationId xmlns:a16="http://schemas.microsoft.com/office/drawing/2014/main" xmlns="" id="{A4DE23BA-51D6-4C61-847B-6025632DADEC}"/>
              </a:ext>
            </a:extLst>
          </p:cNvPr>
          <p:cNvSpPr>
            <a:spLocks noGrp="1"/>
          </p:cNvSpPr>
          <p:nvPr>
            <p:ph idx="1"/>
          </p:nvPr>
        </p:nvSpPr>
        <p:spPr>
          <a:xfrm>
            <a:off x="1097280" y="1845733"/>
            <a:ext cx="10058400" cy="4542709"/>
          </a:xfrm>
        </p:spPr>
        <p:txBody>
          <a:bodyPr>
            <a:normAutofit lnSpcReduction="10000"/>
          </a:bodyPr>
          <a:lstStyle/>
          <a:p>
            <a:r>
              <a:rPr lang="en-US" dirty="0">
                <a:latin typeface="Garamond" panose="02020404030301010803" pitchFamily="18" charset="0"/>
              </a:rPr>
              <a:t>Tool: Central </a:t>
            </a:r>
            <a:r>
              <a:rPr lang="en-US" dirty="0" smtClean="0">
                <a:latin typeface="Garamond" panose="02020404030301010803" pitchFamily="18" charset="0"/>
              </a:rPr>
              <a:t>Feature</a:t>
            </a:r>
          </a:p>
          <a:p>
            <a:r>
              <a:rPr lang="en-US" dirty="0" smtClean="0">
                <a:latin typeface="Garamond" panose="02020404030301010803" pitchFamily="18" charset="0"/>
              </a:rPr>
              <a:t>Tool: Linear Directional Mean</a:t>
            </a:r>
          </a:p>
          <a:p>
            <a:r>
              <a:rPr lang="en-US" dirty="0" smtClean="0">
                <a:latin typeface="Garamond" panose="02020404030301010803" pitchFamily="18" charset="0"/>
              </a:rPr>
              <a:t>Tool: Standard Distance</a:t>
            </a:r>
          </a:p>
          <a:p>
            <a:r>
              <a:rPr lang="en-US" dirty="0" smtClean="0">
                <a:latin typeface="Garamond" panose="02020404030301010803" pitchFamily="18" charset="0"/>
              </a:rPr>
              <a:t>Tool: Directional Distribution </a:t>
            </a:r>
          </a:p>
          <a:p>
            <a:r>
              <a:rPr lang="en-US" dirty="0" smtClean="0">
                <a:latin typeface="Garamond" panose="02020404030301010803" pitchFamily="18" charset="0"/>
              </a:rPr>
              <a:t>Tool: Optimized Hot Spot Analysis</a:t>
            </a:r>
          </a:p>
          <a:p>
            <a:r>
              <a:rPr lang="en-US" dirty="0" smtClean="0">
                <a:latin typeface="Garamond" panose="02020404030301010803" pitchFamily="18" charset="0"/>
              </a:rPr>
              <a:t>Tool: Grouping Analysis</a:t>
            </a:r>
          </a:p>
          <a:p>
            <a:r>
              <a:rPr lang="en-US" dirty="0" smtClean="0">
                <a:latin typeface="Garamond" panose="02020404030301010803" pitchFamily="18" charset="0"/>
              </a:rPr>
              <a:t>Tool: Similarity Search</a:t>
            </a:r>
          </a:p>
          <a:p>
            <a:r>
              <a:rPr lang="en-US" dirty="0" smtClean="0">
                <a:latin typeface="Garamond" panose="02020404030301010803" pitchFamily="18" charset="0"/>
              </a:rPr>
              <a:t>Tool: Average Nearest Neighbor</a:t>
            </a:r>
          </a:p>
          <a:p>
            <a:r>
              <a:rPr lang="en-US" dirty="0" smtClean="0">
                <a:latin typeface="Garamond" panose="02020404030301010803" pitchFamily="18" charset="0"/>
              </a:rPr>
              <a:t>Tool: Geographically Weighted Regression (GWR)</a:t>
            </a:r>
          </a:p>
          <a:p>
            <a:endParaRPr lang="en-US" dirty="0" smtClean="0">
              <a:latin typeface="Garamond" panose="02020404030301010803" pitchFamily="18" charset="0"/>
            </a:endParaRPr>
          </a:p>
          <a:p>
            <a:endParaRPr lang="en-US" dirty="0" smtClean="0">
              <a:latin typeface="Garamond" panose="02020404030301010803" pitchFamily="18" charset="0"/>
            </a:endParaRPr>
          </a:p>
          <a:p>
            <a:endParaRPr lang="en-US" dirty="0" smtClean="0">
              <a:latin typeface="Garamond" panose="02020404030301010803" pitchFamily="18" charset="0"/>
            </a:endParaRPr>
          </a:p>
          <a:p>
            <a:endParaRPr lang="en-US" dirty="0" smtClean="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p:txBody>
      </p:sp>
      <p:pic>
        <p:nvPicPr>
          <p:cNvPr id="4" name="Picture 3">
            <a:extLst>
              <a:ext uri="{FF2B5EF4-FFF2-40B4-BE49-F238E27FC236}">
                <a16:creationId xmlns:a16="http://schemas.microsoft.com/office/drawing/2014/main" xmlns="" id="{6650DD1D-DD23-4970-8B68-184DEA648A51}"/>
              </a:ext>
            </a:extLst>
          </p:cNvPr>
          <p:cNvPicPr>
            <a:picLocks noChangeAspect="1"/>
          </p:cNvPicPr>
          <p:nvPr/>
        </p:nvPicPr>
        <p:blipFill>
          <a:blip r:embed="rId2"/>
          <a:stretch>
            <a:fillRect/>
          </a:stretch>
        </p:blipFill>
        <p:spPr>
          <a:xfrm>
            <a:off x="6045242" y="346417"/>
            <a:ext cx="2323426" cy="1127278"/>
          </a:xfrm>
          <a:prstGeom prst="rect">
            <a:avLst/>
          </a:prstGeom>
        </p:spPr>
      </p:pic>
      <p:pic>
        <p:nvPicPr>
          <p:cNvPr id="5" name="Picture 4">
            <a:extLst>
              <a:ext uri="{FF2B5EF4-FFF2-40B4-BE49-F238E27FC236}">
                <a16:creationId xmlns:a16="http://schemas.microsoft.com/office/drawing/2014/main" xmlns="" id="{8DEBDE71-45A9-44F5-B563-AB16E6D3D702}"/>
              </a:ext>
            </a:extLst>
          </p:cNvPr>
          <p:cNvPicPr>
            <a:picLocks noChangeAspect="1"/>
          </p:cNvPicPr>
          <p:nvPr/>
        </p:nvPicPr>
        <p:blipFill>
          <a:blip r:embed="rId3"/>
          <a:stretch>
            <a:fillRect/>
          </a:stretch>
        </p:blipFill>
        <p:spPr>
          <a:xfrm>
            <a:off x="5847177" y="1552479"/>
            <a:ext cx="2719556" cy="1240321"/>
          </a:xfrm>
          <a:prstGeom prst="rect">
            <a:avLst/>
          </a:prstGeom>
        </p:spPr>
      </p:pic>
      <p:pic>
        <p:nvPicPr>
          <p:cNvPr id="6" name="Picture 5">
            <a:extLst>
              <a:ext uri="{FF2B5EF4-FFF2-40B4-BE49-F238E27FC236}">
                <a16:creationId xmlns:a16="http://schemas.microsoft.com/office/drawing/2014/main" xmlns="" id="{10A62B30-64E7-4828-9868-994E977A50CF}"/>
              </a:ext>
            </a:extLst>
          </p:cNvPr>
          <p:cNvPicPr>
            <a:picLocks noChangeAspect="1"/>
          </p:cNvPicPr>
          <p:nvPr/>
        </p:nvPicPr>
        <p:blipFill>
          <a:blip r:embed="rId4"/>
          <a:stretch>
            <a:fillRect/>
          </a:stretch>
        </p:blipFill>
        <p:spPr>
          <a:xfrm>
            <a:off x="9539904" y="321661"/>
            <a:ext cx="2213537" cy="1092891"/>
          </a:xfrm>
          <a:prstGeom prst="rect">
            <a:avLst/>
          </a:prstGeom>
        </p:spPr>
      </p:pic>
      <p:pic>
        <p:nvPicPr>
          <p:cNvPr id="7" name="Picture 6">
            <a:extLst>
              <a:ext uri="{FF2B5EF4-FFF2-40B4-BE49-F238E27FC236}">
                <a16:creationId xmlns:a16="http://schemas.microsoft.com/office/drawing/2014/main" xmlns="" id="{AD6E84FC-4C7E-4919-8203-4BD2794A6810}"/>
              </a:ext>
            </a:extLst>
          </p:cNvPr>
          <p:cNvPicPr>
            <a:picLocks noChangeAspect="1"/>
          </p:cNvPicPr>
          <p:nvPr/>
        </p:nvPicPr>
        <p:blipFill>
          <a:blip r:embed="rId5"/>
          <a:stretch>
            <a:fillRect/>
          </a:stretch>
        </p:blipFill>
        <p:spPr>
          <a:xfrm>
            <a:off x="9374621" y="1622839"/>
            <a:ext cx="2588947" cy="1282413"/>
          </a:xfrm>
          <a:prstGeom prst="rect">
            <a:avLst/>
          </a:prstGeom>
        </p:spPr>
      </p:pic>
      <p:pic>
        <p:nvPicPr>
          <p:cNvPr id="8" name="Picture 7">
            <a:extLst>
              <a:ext uri="{FF2B5EF4-FFF2-40B4-BE49-F238E27FC236}">
                <a16:creationId xmlns:a16="http://schemas.microsoft.com/office/drawing/2014/main" xmlns="" id="{AEC502D1-3A98-44BC-A675-EE35483F7DDE}"/>
              </a:ext>
            </a:extLst>
          </p:cNvPr>
          <p:cNvPicPr>
            <a:picLocks noChangeAspect="1"/>
          </p:cNvPicPr>
          <p:nvPr/>
        </p:nvPicPr>
        <p:blipFill>
          <a:blip r:embed="rId6"/>
          <a:stretch>
            <a:fillRect/>
          </a:stretch>
        </p:blipFill>
        <p:spPr>
          <a:xfrm>
            <a:off x="6326996" y="2791718"/>
            <a:ext cx="2312691" cy="1323373"/>
          </a:xfrm>
          <a:prstGeom prst="rect">
            <a:avLst/>
          </a:prstGeom>
        </p:spPr>
      </p:pic>
      <p:pic>
        <p:nvPicPr>
          <p:cNvPr id="9" name="Picture 8">
            <a:extLst>
              <a:ext uri="{FF2B5EF4-FFF2-40B4-BE49-F238E27FC236}">
                <a16:creationId xmlns:a16="http://schemas.microsoft.com/office/drawing/2014/main" xmlns="" id="{504E08AA-BC8F-4B9A-8739-6D42FD0331B5}"/>
              </a:ext>
            </a:extLst>
          </p:cNvPr>
          <p:cNvPicPr>
            <a:picLocks noChangeAspect="1"/>
          </p:cNvPicPr>
          <p:nvPr/>
        </p:nvPicPr>
        <p:blipFill>
          <a:blip r:embed="rId7"/>
          <a:stretch>
            <a:fillRect/>
          </a:stretch>
        </p:blipFill>
        <p:spPr>
          <a:xfrm>
            <a:off x="9935833" y="2948402"/>
            <a:ext cx="1986683" cy="1865505"/>
          </a:xfrm>
          <a:prstGeom prst="rect">
            <a:avLst/>
          </a:prstGeom>
        </p:spPr>
      </p:pic>
      <p:pic>
        <p:nvPicPr>
          <p:cNvPr id="10" name="Picture 9">
            <a:extLst>
              <a:ext uri="{FF2B5EF4-FFF2-40B4-BE49-F238E27FC236}">
                <a16:creationId xmlns:a16="http://schemas.microsoft.com/office/drawing/2014/main" xmlns="" id="{B046C203-3259-404A-AF4E-6A821C9FC6F9}"/>
              </a:ext>
            </a:extLst>
          </p:cNvPr>
          <p:cNvPicPr>
            <a:picLocks noChangeAspect="1"/>
          </p:cNvPicPr>
          <p:nvPr/>
        </p:nvPicPr>
        <p:blipFill>
          <a:blip r:embed="rId8"/>
          <a:stretch>
            <a:fillRect/>
          </a:stretch>
        </p:blipFill>
        <p:spPr>
          <a:xfrm>
            <a:off x="5196401" y="4182814"/>
            <a:ext cx="3370332" cy="947067"/>
          </a:xfrm>
          <a:prstGeom prst="rect">
            <a:avLst/>
          </a:prstGeom>
        </p:spPr>
      </p:pic>
      <p:pic>
        <p:nvPicPr>
          <p:cNvPr id="11" name="Picture 10">
            <a:extLst>
              <a:ext uri="{FF2B5EF4-FFF2-40B4-BE49-F238E27FC236}">
                <a16:creationId xmlns:a16="http://schemas.microsoft.com/office/drawing/2014/main" xmlns="" id="{007C053E-0B30-47CF-AEEF-ADDA5E682109}"/>
              </a:ext>
            </a:extLst>
          </p:cNvPr>
          <p:cNvPicPr>
            <a:picLocks noChangeAspect="1"/>
          </p:cNvPicPr>
          <p:nvPr/>
        </p:nvPicPr>
        <p:blipFill>
          <a:blip r:embed="rId9"/>
          <a:stretch>
            <a:fillRect/>
          </a:stretch>
        </p:blipFill>
        <p:spPr>
          <a:xfrm>
            <a:off x="8548223" y="5061076"/>
            <a:ext cx="3271837" cy="1166812"/>
          </a:xfrm>
          <a:prstGeom prst="rect">
            <a:avLst/>
          </a:prstGeom>
        </p:spPr>
      </p:pic>
    </p:spTree>
    <p:extLst>
      <p:ext uri="{BB962C8B-B14F-4D97-AF65-F5344CB8AC3E}">
        <p14:creationId xmlns:p14="http://schemas.microsoft.com/office/powerpoint/2010/main" val="33927143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02E800-6B6E-402C-914F-2FE40A5F45D7}"/>
              </a:ext>
            </a:extLst>
          </p:cNvPr>
          <p:cNvSpPr>
            <a:spLocks noGrp="1"/>
          </p:cNvSpPr>
          <p:nvPr>
            <p:ph type="title"/>
          </p:nvPr>
        </p:nvSpPr>
        <p:spPr/>
        <p:txBody>
          <a:bodyPr/>
          <a:lstStyle/>
          <a:p>
            <a:r>
              <a:rPr lang="en-US" dirty="0"/>
              <a:t>Final Project Presentation</a:t>
            </a:r>
          </a:p>
        </p:txBody>
      </p:sp>
      <p:sp>
        <p:nvSpPr>
          <p:cNvPr id="3" name="Content Placeholder 2">
            <a:extLst>
              <a:ext uri="{FF2B5EF4-FFF2-40B4-BE49-F238E27FC236}">
                <a16:creationId xmlns:a16="http://schemas.microsoft.com/office/drawing/2014/main" xmlns="" id="{72F50C62-B63D-44D6-93CF-320C6239DED9}"/>
              </a:ext>
            </a:extLst>
          </p:cNvPr>
          <p:cNvSpPr>
            <a:spLocks noGrp="1"/>
          </p:cNvSpPr>
          <p:nvPr>
            <p:ph sz="half" idx="1"/>
          </p:nvPr>
        </p:nvSpPr>
        <p:spPr/>
        <p:txBody>
          <a:bodyPr>
            <a:normAutofit fontScale="92500" lnSpcReduction="20000"/>
          </a:bodyPr>
          <a:lstStyle/>
          <a:p>
            <a:r>
              <a:rPr lang="en-US" dirty="0"/>
              <a:t>25% of final grade</a:t>
            </a:r>
          </a:p>
          <a:p>
            <a:r>
              <a:rPr lang="en-US" dirty="0"/>
              <a:t>Project contents (12) </a:t>
            </a:r>
          </a:p>
          <a:p>
            <a:pPr lvl="1"/>
            <a:r>
              <a:rPr lang="en-US" dirty="0"/>
              <a:t>Problem statements (2) </a:t>
            </a:r>
          </a:p>
          <a:p>
            <a:pPr lvl="1"/>
            <a:r>
              <a:rPr lang="en-US" dirty="0"/>
              <a:t>Methods / analysis (4) </a:t>
            </a:r>
          </a:p>
          <a:p>
            <a:pPr lvl="1"/>
            <a:r>
              <a:rPr lang="en-US" dirty="0"/>
              <a:t>Results (4) </a:t>
            </a:r>
          </a:p>
          <a:p>
            <a:pPr lvl="1"/>
            <a:r>
              <a:rPr lang="en-US" dirty="0"/>
              <a:t>Conclusions (2) </a:t>
            </a:r>
          </a:p>
          <a:p>
            <a:r>
              <a:rPr lang="en-US" dirty="0"/>
              <a:t>Presentation (11) </a:t>
            </a:r>
          </a:p>
          <a:p>
            <a:pPr lvl="1"/>
            <a:r>
              <a:rPr lang="en-US" dirty="0"/>
              <a:t>Text (3) </a:t>
            </a:r>
          </a:p>
          <a:p>
            <a:pPr lvl="1"/>
            <a:r>
              <a:rPr lang="en-US" dirty="0"/>
              <a:t>Diagrams / figures (4) </a:t>
            </a:r>
          </a:p>
          <a:p>
            <a:pPr lvl="1"/>
            <a:r>
              <a:rPr lang="en-US" dirty="0"/>
              <a:t>Verbal communication (4) </a:t>
            </a:r>
          </a:p>
          <a:p>
            <a:r>
              <a:rPr lang="en-US" dirty="0"/>
              <a:t>Timing (1) </a:t>
            </a:r>
            <a:endParaRPr lang="en-US" dirty="0"/>
          </a:p>
          <a:p>
            <a:r>
              <a:rPr lang="en-US" dirty="0" smtClean="0"/>
              <a:t>Participation </a:t>
            </a:r>
            <a:r>
              <a:rPr lang="en-US" dirty="0"/>
              <a:t>(1)</a:t>
            </a:r>
          </a:p>
        </p:txBody>
      </p:sp>
      <p:sp>
        <p:nvSpPr>
          <p:cNvPr id="4" name="Content Placeholder 3"/>
          <p:cNvSpPr>
            <a:spLocks noGrp="1"/>
          </p:cNvSpPr>
          <p:nvPr>
            <p:ph sz="half" idx="2"/>
          </p:nvPr>
        </p:nvSpPr>
        <p:spPr/>
        <p:txBody>
          <a:bodyPr>
            <a:normAutofit fontScale="92500" lnSpcReduction="20000"/>
          </a:bodyPr>
          <a:lstStyle/>
          <a:p>
            <a:r>
              <a:rPr lang="en-US" dirty="0" smtClean="0"/>
              <a:t>~12 minutes w/ time for questions</a:t>
            </a:r>
          </a:p>
          <a:p>
            <a:pPr lvl="1"/>
            <a:r>
              <a:rPr lang="en-US" dirty="0" smtClean="0"/>
              <a:t>You will be cut off at 15 minutes</a:t>
            </a:r>
          </a:p>
          <a:p>
            <a:r>
              <a:rPr lang="en-US" dirty="0" smtClean="0"/>
              <a:t>You must ask questions</a:t>
            </a:r>
          </a:p>
          <a:p>
            <a:r>
              <a:rPr lang="en-US" dirty="0" smtClean="0"/>
              <a:t>The following sections should be present</a:t>
            </a:r>
          </a:p>
          <a:p>
            <a:pPr lvl="1"/>
            <a:r>
              <a:rPr lang="en-US" dirty="0" smtClean="0"/>
              <a:t>Introduction / Review</a:t>
            </a:r>
          </a:p>
          <a:p>
            <a:pPr lvl="1"/>
            <a:r>
              <a:rPr lang="en-US" dirty="0" smtClean="0"/>
              <a:t>Methods</a:t>
            </a:r>
          </a:p>
          <a:p>
            <a:pPr lvl="1"/>
            <a:r>
              <a:rPr lang="en-US" dirty="0" smtClean="0"/>
              <a:t>Results</a:t>
            </a:r>
          </a:p>
          <a:p>
            <a:pPr lvl="1"/>
            <a:r>
              <a:rPr lang="en-US" dirty="0" smtClean="0"/>
              <a:t>Conclusions and broader impacts</a:t>
            </a:r>
          </a:p>
          <a:p>
            <a:endParaRPr lang="en-US" dirty="0"/>
          </a:p>
        </p:txBody>
      </p:sp>
    </p:spTree>
    <p:extLst>
      <p:ext uri="{BB962C8B-B14F-4D97-AF65-F5344CB8AC3E}">
        <p14:creationId xmlns:p14="http://schemas.microsoft.com/office/powerpoint/2010/main" val="2712301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1386F-3798-447E-9507-D446A0BB7E35}"/>
              </a:ext>
            </a:extLst>
          </p:cNvPr>
          <p:cNvSpPr>
            <a:spLocks noGrp="1"/>
          </p:cNvSpPr>
          <p:nvPr>
            <p:ph type="title"/>
          </p:nvPr>
        </p:nvSpPr>
        <p:spPr/>
        <p:txBody>
          <a:bodyPr/>
          <a:lstStyle/>
          <a:p>
            <a:r>
              <a:rPr lang="en-US" dirty="0"/>
              <a:t>Papers (65% of the final grade)</a:t>
            </a:r>
          </a:p>
        </p:txBody>
      </p:sp>
      <p:sp>
        <p:nvSpPr>
          <p:cNvPr id="3" name="Content Placeholder 2">
            <a:extLst>
              <a:ext uri="{FF2B5EF4-FFF2-40B4-BE49-F238E27FC236}">
                <a16:creationId xmlns:a16="http://schemas.microsoft.com/office/drawing/2014/main" xmlns="" id="{7EBD20AC-5071-4D36-93A1-C3E7AFFE1635}"/>
              </a:ext>
            </a:extLst>
          </p:cNvPr>
          <p:cNvSpPr>
            <a:spLocks noGrp="1"/>
          </p:cNvSpPr>
          <p:nvPr>
            <p:ph idx="1"/>
          </p:nvPr>
        </p:nvSpPr>
        <p:spPr/>
        <p:txBody>
          <a:bodyPr>
            <a:normAutofit fontScale="77500" lnSpcReduction="20000"/>
          </a:bodyPr>
          <a:lstStyle/>
          <a:p>
            <a:pPr lvl="0">
              <a:buFont typeface="Arial" panose="020B0604020202020204" pitchFamily="34" charset="0"/>
              <a:buChar char="•"/>
            </a:pPr>
            <a:r>
              <a:rPr lang="en-US" dirty="0"/>
              <a:t>Introduction </a:t>
            </a:r>
          </a:p>
          <a:p>
            <a:pPr lvl="1">
              <a:buFont typeface="Arial" panose="020B0604020202020204" pitchFamily="34" charset="0"/>
              <a:buChar char="•"/>
            </a:pPr>
            <a:r>
              <a:rPr lang="en-US" dirty="0"/>
              <a:t>Define the problem in context. Describe why spatial analysis is needed to solve your problem. Review in literature what methods and spatial analysis have been used solving similar problems. Be sure to include a statement like "The objective of this project is to ...".  </a:t>
            </a:r>
          </a:p>
          <a:p>
            <a:pPr lvl="0">
              <a:buFont typeface="Arial" panose="020B0604020202020204" pitchFamily="34" charset="0"/>
              <a:buChar char="•"/>
            </a:pPr>
            <a:r>
              <a:rPr lang="en-US" dirty="0"/>
              <a:t>Methods </a:t>
            </a:r>
          </a:p>
          <a:p>
            <a:pPr lvl="1">
              <a:buFont typeface="Arial" panose="020B0604020202020204" pitchFamily="34" charset="0"/>
              <a:buChar char="•"/>
            </a:pPr>
            <a:r>
              <a:rPr lang="en-US" dirty="0"/>
              <a:t>Describe the strategy you solve the problem using GIS and any other necessary methods. Describe the statistic method, computer model, GIS analytic functions / operations you use in the problem solving process.  Diagrams are especial helpful to understand your strategy. </a:t>
            </a:r>
          </a:p>
          <a:p>
            <a:pPr lvl="0">
              <a:buFont typeface="Arial" panose="020B0604020202020204" pitchFamily="34" charset="0"/>
              <a:buChar char="•"/>
            </a:pPr>
            <a:r>
              <a:rPr lang="en-US" dirty="0"/>
              <a:t>Study Area and Analysis </a:t>
            </a:r>
          </a:p>
          <a:p>
            <a:pPr lvl="1">
              <a:buFont typeface="Arial" panose="020B0604020202020204" pitchFamily="34" charset="0"/>
              <a:buChar char="•"/>
            </a:pPr>
            <a:r>
              <a:rPr lang="en-US" dirty="0"/>
              <a:t>Describe the study area. What kind of GIS data and data models are used in the analysis. Present the results of your analysis. </a:t>
            </a:r>
          </a:p>
          <a:p>
            <a:pPr lvl="0">
              <a:buFont typeface="Arial" panose="020B0604020202020204" pitchFamily="34" charset="0"/>
              <a:buChar char="•"/>
            </a:pPr>
            <a:r>
              <a:rPr lang="en-US" dirty="0"/>
              <a:t>Results &amp; Conclusions </a:t>
            </a:r>
          </a:p>
          <a:p>
            <a:pPr lvl="1">
              <a:buFont typeface="Arial" panose="020B0604020202020204" pitchFamily="34" charset="0"/>
              <a:buChar char="•"/>
            </a:pPr>
            <a:r>
              <a:rPr lang="en-US" dirty="0"/>
              <a:t>Discuss the findings from your problem solving process. Evaluate your methodology. Discuss the usefulness and limitation of the analytic functions in GIS.  </a:t>
            </a:r>
            <a:r>
              <a:rPr lang="en-US" dirty="0" smtClean="0"/>
              <a:t>Discuss the broader impacts of your findings.</a:t>
            </a:r>
            <a:endParaRPr lang="en-US" dirty="0"/>
          </a:p>
          <a:p>
            <a:pPr lvl="0">
              <a:buFont typeface="Arial" panose="020B0604020202020204" pitchFamily="34" charset="0"/>
              <a:buChar char="•"/>
            </a:pPr>
            <a:r>
              <a:rPr lang="en-US" dirty="0"/>
              <a:t>References </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5423708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04850" y="1633537"/>
            <a:ext cx="10782300" cy="3590925"/>
          </a:xfrm>
          <a:prstGeom prst="rect">
            <a:avLst/>
          </a:prstGeom>
        </p:spPr>
      </p:pic>
    </p:spTree>
    <p:extLst>
      <p:ext uri="{BB962C8B-B14F-4D97-AF65-F5344CB8AC3E}">
        <p14:creationId xmlns:p14="http://schemas.microsoft.com/office/powerpoint/2010/main" val="27841807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C96A77-A619-499B-9EED-E89BA77D8AC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68BEACE4-0E7E-42B0-B5D7-DAEAB79DBCD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7A028BFA-4A84-4529-87A7-B81597F21879}"/>
              </a:ext>
            </a:extLst>
          </p:cNvPr>
          <p:cNvPicPr>
            <a:picLocks noChangeAspect="1"/>
          </p:cNvPicPr>
          <p:nvPr/>
        </p:nvPicPr>
        <p:blipFill>
          <a:blip r:embed="rId3"/>
          <a:stretch>
            <a:fillRect/>
          </a:stretch>
        </p:blipFill>
        <p:spPr>
          <a:xfrm>
            <a:off x="1165074" y="69802"/>
            <a:ext cx="9861852" cy="6858000"/>
          </a:xfrm>
          <a:prstGeom prst="rect">
            <a:avLst/>
          </a:prstGeom>
        </p:spPr>
      </p:pic>
      <p:sp>
        <p:nvSpPr>
          <p:cNvPr id="8" name="TextBox 7">
            <a:extLst>
              <a:ext uri="{FF2B5EF4-FFF2-40B4-BE49-F238E27FC236}">
                <a16:creationId xmlns:a16="http://schemas.microsoft.com/office/drawing/2014/main" xmlns="" id="{2073785B-C707-4EB7-8E67-29AA80281C22}"/>
              </a:ext>
            </a:extLst>
          </p:cNvPr>
          <p:cNvSpPr txBox="1"/>
          <p:nvPr/>
        </p:nvSpPr>
        <p:spPr>
          <a:xfrm>
            <a:off x="6796956" y="2253671"/>
            <a:ext cx="1409990" cy="338554"/>
          </a:xfrm>
          <a:prstGeom prst="rect">
            <a:avLst/>
          </a:prstGeom>
          <a:noFill/>
        </p:spPr>
        <p:txBody>
          <a:bodyPr wrap="square" rtlCol="0">
            <a:spAutoFit/>
          </a:bodyPr>
          <a:lstStyle/>
          <a:p>
            <a:pPr defTabSz="457200"/>
            <a:r>
              <a:rPr lang="en-US" sz="1600" dirty="0">
                <a:solidFill>
                  <a:srgbClr val="000000"/>
                </a:solidFill>
              </a:rPr>
              <a:t>Presentations</a:t>
            </a:r>
          </a:p>
        </p:txBody>
      </p:sp>
      <p:sp>
        <p:nvSpPr>
          <p:cNvPr id="9" name="TextBox 8">
            <a:extLst>
              <a:ext uri="{FF2B5EF4-FFF2-40B4-BE49-F238E27FC236}">
                <a16:creationId xmlns:a16="http://schemas.microsoft.com/office/drawing/2014/main" xmlns="" id="{EA8FD408-870F-4720-8C2B-1448CB7567A9}"/>
              </a:ext>
            </a:extLst>
          </p:cNvPr>
          <p:cNvSpPr txBox="1"/>
          <p:nvPr/>
        </p:nvSpPr>
        <p:spPr>
          <a:xfrm>
            <a:off x="3981015" y="3855283"/>
            <a:ext cx="1409990" cy="338554"/>
          </a:xfrm>
          <a:prstGeom prst="rect">
            <a:avLst/>
          </a:prstGeom>
          <a:noFill/>
        </p:spPr>
        <p:txBody>
          <a:bodyPr wrap="square" rtlCol="0">
            <a:spAutoFit/>
          </a:bodyPr>
          <a:lstStyle/>
          <a:p>
            <a:pPr defTabSz="457200"/>
            <a:r>
              <a:rPr lang="en-US" sz="1600" dirty="0">
                <a:solidFill>
                  <a:srgbClr val="000000"/>
                </a:solidFill>
              </a:rPr>
              <a:t>Presentations</a:t>
            </a:r>
          </a:p>
        </p:txBody>
      </p:sp>
      <p:sp>
        <p:nvSpPr>
          <p:cNvPr id="10" name="TextBox 9">
            <a:extLst>
              <a:ext uri="{FF2B5EF4-FFF2-40B4-BE49-F238E27FC236}">
                <a16:creationId xmlns:a16="http://schemas.microsoft.com/office/drawing/2014/main" xmlns="" id="{736F16D7-DDDF-4BBD-A332-3F68D4AC126D}"/>
              </a:ext>
            </a:extLst>
          </p:cNvPr>
          <p:cNvSpPr txBox="1"/>
          <p:nvPr/>
        </p:nvSpPr>
        <p:spPr>
          <a:xfrm>
            <a:off x="6796956" y="3876095"/>
            <a:ext cx="1409990" cy="338554"/>
          </a:xfrm>
          <a:prstGeom prst="rect">
            <a:avLst/>
          </a:prstGeom>
          <a:noFill/>
        </p:spPr>
        <p:txBody>
          <a:bodyPr wrap="square" rtlCol="0">
            <a:spAutoFit/>
          </a:bodyPr>
          <a:lstStyle/>
          <a:p>
            <a:pPr defTabSz="457200"/>
            <a:r>
              <a:rPr lang="en-US" sz="1600" dirty="0">
                <a:solidFill>
                  <a:srgbClr val="000000"/>
                </a:solidFill>
              </a:rPr>
              <a:t>Presentations</a:t>
            </a:r>
          </a:p>
        </p:txBody>
      </p:sp>
      <p:sp>
        <p:nvSpPr>
          <p:cNvPr id="12" name="TextBox 11">
            <a:extLst>
              <a:ext uri="{FF2B5EF4-FFF2-40B4-BE49-F238E27FC236}">
                <a16:creationId xmlns:a16="http://schemas.microsoft.com/office/drawing/2014/main" xmlns="" id="{5247BE9E-1FDD-4CD8-BFC4-E1AF54447CAE}"/>
              </a:ext>
            </a:extLst>
          </p:cNvPr>
          <p:cNvSpPr txBox="1"/>
          <p:nvPr/>
        </p:nvSpPr>
        <p:spPr>
          <a:xfrm>
            <a:off x="5391005" y="5405246"/>
            <a:ext cx="1409990" cy="584775"/>
          </a:xfrm>
          <a:prstGeom prst="rect">
            <a:avLst/>
          </a:prstGeom>
          <a:noFill/>
        </p:spPr>
        <p:txBody>
          <a:bodyPr wrap="square" rtlCol="0">
            <a:spAutoFit/>
          </a:bodyPr>
          <a:lstStyle/>
          <a:p>
            <a:pPr defTabSz="457200"/>
            <a:r>
              <a:rPr lang="en-US" sz="1600" dirty="0">
                <a:solidFill>
                  <a:srgbClr val="000000"/>
                </a:solidFill>
              </a:rPr>
              <a:t>Final:</a:t>
            </a:r>
          </a:p>
          <a:p>
            <a:pPr defTabSz="457200"/>
            <a:r>
              <a:rPr lang="en-US" sz="1600" dirty="0">
                <a:solidFill>
                  <a:srgbClr val="000000"/>
                </a:solidFill>
              </a:rPr>
              <a:t>10:30 - 1</a:t>
            </a:r>
          </a:p>
        </p:txBody>
      </p:sp>
      <p:sp>
        <p:nvSpPr>
          <p:cNvPr id="14" name="TextBox 13">
            <a:extLst>
              <a:ext uri="{FF2B5EF4-FFF2-40B4-BE49-F238E27FC236}">
                <a16:creationId xmlns:a16="http://schemas.microsoft.com/office/drawing/2014/main" xmlns="" id="{2073785B-C707-4EB7-8E67-29AA80281C22}"/>
              </a:ext>
            </a:extLst>
          </p:cNvPr>
          <p:cNvSpPr txBox="1"/>
          <p:nvPr/>
        </p:nvSpPr>
        <p:spPr>
          <a:xfrm>
            <a:off x="3981015" y="2253671"/>
            <a:ext cx="1409990" cy="338554"/>
          </a:xfrm>
          <a:prstGeom prst="rect">
            <a:avLst/>
          </a:prstGeom>
          <a:noFill/>
        </p:spPr>
        <p:txBody>
          <a:bodyPr wrap="square" rtlCol="0">
            <a:spAutoFit/>
          </a:bodyPr>
          <a:lstStyle/>
          <a:p>
            <a:pPr defTabSz="457200"/>
            <a:r>
              <a:rPr lang="en-US" sz="1600" dirty="0">
                <a:solidFill>
                  <a:srgbClr val="000000"/>
                </a:solidFill>
              </a:rPr>
              <a:t>Presentations</a:t>
            </a:r>
          </a:p>
        </p:txBody>
      </p:sp>
      <p:sp>
        <p:nvSpPr>
          <p:cNvPr id="15" name="TextBox 14">
            <a:extLst>
              <a:ext uri="{FF2B5EF4-FFF2-40B4-BE49-F238E27FC236}">
                <a16:creationId xmlns:a16="http://schemas.microsoft.com/office/drawing/2014/main" xmlns="" id="{EA8FD408-870F-4720-8C2B-1448CB7567A9}"/>
              </a:ext>
            </a:extLst>
          </p:cNvPr>
          <p:cNvSpPr txBox="1"/>
          <p:nvPr/>
        </p:nvSpPr>
        <p:spPr>
          <a:xfrm>
            <a:off x="8202907" y="3832017"/>
            <a:ext cx="1409990" cy="338554"/>
          </a:xfrm>
          <a:prstGeom prst="rect">
            <a:avLst/>
          </a:prstGeom>
          <a:noFill/>
        </p:spPr>
        <p:txBody>
          <a:bodyPr wrap="square" rtlCol="0">
            <a:spAutoFit/>
          </a:bodyPr>
          <a:lstStyle/>
          <a:p>
            <a:pPr defTabSz="457200"/>
            <a:r>
              <a:rPr lang="en-US" sz="1600" dirty="0" smtClean="0">
                <a:solidFill>
                  <a:srgbClr val="000000"/>
                </a:solidFill>
              </a:rPr>
              <a:t>Stop Day</a:t>
            </a:r>
            <a:endParaRPr lang="en-US" sz="1600" dirty="0">
              <a:solidFill>
                <a:srgbClr val="000000"/>
              </a:solidFill>
            </a:endParaRPr>
          </a:p>
        </p:txBody>
      </p:sp>
      <p:sp>
        <p:nvSpPr>
          <p:cNvPr id="16" name="TextBox 15">
            <a:extLst>
              <a:ext uri="{FF2B5EF4-FFF2-40B4-BE49-F238E27FC236}">
                <a16:creationId xmlns:a16="http://schemas.microsoft.com/office/drawing/2014/main" xmlns="" id="{EA8FD408-870F-4720-8C2B-1448CB7567A9}"/>
              </a:ext>
            </a:extLst>
          </p:cNvPr>
          <p:cNvSpPr txBox="1"/>
          <p:nvPr/>
        </p:nvSpPr>
        <p:spPr>
          <a:xfrm>
            <a:off x="2648190" y="5405246"/>
            <a:ext cx="1409990" cy="338554"/>
          </a:xfrm>
          <a:prstGeom prst="rect">
            <a:avLst/>
          </a:prstGeom>
          <a:noFill/>
        </p:spPr>
        <p:txBody>
          <a:bodyPr wrap="square" rtlCol="0">
            <a:spAutoFit/>
          </a:bodyPr>
          <a:lstStyle/>
          <a:p>
            <a:pPr defTabSz="457200"/>
            <a:r>
              <a:rPr lang="en-US" sz="1600" dirty="0" smtClean="0">
                <a:solidFill>
                  <a:srgbClr val="000000"/>
                </a:solidFill>
              </a:rPr>
              <a:t>All labs in</a:t>
            </a:r>
            <a:endParaRPr lang="en-US" sz="1600" dirty="0">
              <a:solidFill>
                <a:srgbClr val="000000"/>
              </a:solidFill>
            </a:endParaRPr>
          </a:p>
        </p:txBody>
      </p:sp>
      <p:sp>
        <p:nvSpPr>
          <p:cNvPr id="17" name="TextBox 16">
            <a:extLst>
              <a:ext uri="{FF2B5EF4-FFF2-40B4-BE49-F238E27FC236}">
                <a16:creationId xmlns:a16="http://schemas.microsoft.com/office/drawing/2014/main" xmlns="" id="{EA8FD408-870F-4720-8C2B-1448CB7567A9}"/>
              </a:ext>
            </a:extLst>
          </p:cNvPr>
          <p:cNvSpPr txBox="1"/>
          <p:nvPr/>
        </p:nvSpPr>
        <p:spPr>
          <a:xfrm>
            <a:off x="8202907" y="5491463"/>
            <a:ext cx="1409990" cy="584775"/>
          </a:xfrm>
          <a:prstGeom prst="rect">
            <a:avLst/>
          </a:prstGeom>
          <a:noFill/>
        </p:spPr>
        <p:txBody>
          <a:bodyPr wrap="square" rtlCol="0">
            <a:spAutoFit/>
          </a:bodyPr>
          <a:lstStyle/>
          <a:p>
            <a:pPr defTabSz="457200"/>
            <a:r>
              <a:rPr lang="en-US" sz="1600" dirty="0" smtClean="0">
                <a:solidFill>
                  <a:srgbClr val="000000"/>
                </a:solidFill>
              </a:rPr>
              <a:t>Term Papers due</a:t>
            </a:r>
            <a:endParaRPr lang="en-US" sz="1600" dirty="0">
              <a:solidFill>
                <a:srgbClr val="000000"/>
              </a:solidFill>
            </a:endParaRPr>
          </a:p>
        </p:txBody>
      </p:sp>
      <p:sp>
        <p:nvSpPr>
          <p:cNvPr id="11" name="Rectangle 10"/>
          <p:cNvSpPr/>
          <p:nvPr/>
        </p:nvSpPr>
        <p:spPr>
          <a:xfrm>
            <a:off x="1271752" y="6605009"/>
            <a:ext cx="8341145" cy="252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Practical open</a:t>
            </a:r>
            <a:endParaRPr lang="en-US" dirty="0"/>
          </a:p>
        </p:txBody>
      </p:sp>
      <p:sp>
        <p:nvSpPr>
          <p:cNvPr id="18" name="Rectangle 17"/>
          <p:cNvSpPr/>
          <p:nvPr/>
        </p:nvSpPr>
        <p:spPr>
          <a:xfrm>
            <a:off x="9612897" y="5017318"/>
            <a:ext cx="1354631" cy="252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Practical</a:t>
            </a:r>
            <a:endParaRPr lang="en-US" dirty="0"/>
          </a:p>
        </p:txBody>
      </p:sp>
    </p:spTree>
    <p:extLst>
      <p:ext uri="{BB962C8B-B14F-4D97-AF65-F5344CB8AC3E}">
        <p14:creationId xmlns:p14="http://schemas.microsoft.com/office/powerpoint/2010/main" val="2808237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81C1B2-39A3-4479-811C-FCFFE24BCB84}"/>
              </a:ext>
            </a:extLst>
          </p:cNvPr>
          <p:cNvSpPr>
            <a:spLocks noGrp="1"/>
          </p:cNvSpPr>
          <p:nvPr>
            <p:ph type="title"/>
          </p:nvPr>
        </p:nvSpPr>
        <p:spPr/>
        <p:txBody>
          <a:bodyPr/>
          <a:lstStyle/>
          <a:p>
            <a:r>
              <a:rPr lang="en-US" dirty="0"/>
              <a:t>Line of sight</a:t>
            </a:r>
          </a:p>
        </p:txBody>
      </p:sp>
      <p:sp>
        <p:nvSpPr>
          <p:cNvPr id="3" name="Content Placeholder 2">
            <a:extLst>
              <a:ext uri="{FF2B5EF4-FFF2-40B4-BE49-F238E27FC236}">
                <a16:creationId xmlns="" xmlns:a16="http://schemas.microsoft.com/office/drawing/2014/main" id="{06A7E95E-3864-432F-97AA-3A8871100A43}"/>
              </a:ext>
            </a:extLst>
          </p:cNvPr>
          <p:cNvSpPr>
            <a:spLocks noGrp="1"/>
          </p:cNvSpPr>
          <p:nvPr>
            <p:ph idx="1"/>
          </p:nvPr>
        </p:nvSpPr>
        <p:spPr/>
        <p:txBody>
          <a:bodyPr/>
          <a:lstStyle/>
          <a:p>
            <a:r>
              <a:rPr lang="en-US" dirty="0"/>
              <a:t>A straight line connects the observation point and the target point without interrupted by terrain at any location in between.</a:t>
            </a:r>
          </a:p>
          <a:p>
            <a:r>
              <a:rPr lang="en-US" dirty="0"/>
              <a:t>If a line-of-sight exits, the target point is visible from the observation point.</a:t>
            </a:r>
          </a:p>
        </p:txBody>
      </p:sp>
      <p:pic>
        <p:nvPicPr>
          <p:cNvPr id="4" name="Picture 3">
            <a:extLst>
              <a:ext uri="{FF2B5EF4-FFF2-40B4-BE49-F238E27FC236}">
                <a16:creationId xmlns="" xmlns:a16="http://schemas.microsoft.com/office/drawing/2014/main" id="{A65C19D5-26B1-4BA5-AE45-9657A187A821}"/>
              </a:ext>
            </a:extLst>
          </p:cNvPr>
          <p:cNvPicPr>
            <a:picLocks noChangeAspect="1"/>
          </p:cNvPicPr>
          <p:nvPr/>
        </p:nvPicPr>
        <p:blipFill>
          <a:blip r:embed="rId2"/>
          <a:stretch>
            <a:fillRect/>
          </a:stretch>
        </p:blipFill>
        <p:spPr>
          <a:xfrm>
            <a:off x="1250795" y="3676650"/>
            <a:ext cx="4114800" cy="2495550"/>
          </a:xfrm>
          <a:prstGeom prst="rect">
            <a:avLst/>
          </a:prstGeom>
        </p:spPr>
      </p:pic>
      <p:pic>
        <p:nvPicPr>
          <p:cNvPr id="5" name="Picture 4">
            <a:extLst>
              <a:ext uri="{FF2B5EF4-FFF2-40B4-BE49-F238E27FC236}">
                <a16:creationId xmlns="" xmlns:a16="http://schemas.microsoft.com/office/drawing/2014/main" id="{23212275-98DD-44BC-B33C-01480771686F}"/>
              </a:ext>
            </a:extLst>
          </p:cNvPr>
          <p:cNvPicPr>
            <a:picLocks noChangeAspect="1"/>
          </p:cNvPicPr>
          <p:nvPr/>
        </p:nvPicPr>
        <p:blipFill>
          <a:blip r:embed="rId3"/>
          <a:stretch>
            <a:fillRect/>
          </a:stretch>
        </p:blipFill>
        <p:spPr>
          <a:xfrm>
            <a:off x="6354601" y="3098692"/>
            <a:ext cx="5334000" cy="4000500"/>
          </a:xfrm>
          <a:prstGeom prst="rect">
            <a:avLst/>
          </a:prstGeom>
        </p:spPr>
      </p:pic>
    </p:spTree>
    <p:extLst>
      <p:ext uri="{BB962C8B-B14F-4D97-AF65-F5344CB8AC3E}">
        <p14:creationId xmlns:p14="http://schemas.microsoft.com/office/powerpoint/2010/main" val="810598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5C790-E22C-484D-BAF6-78B1A65B3B4B}"/>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375799C4-FED3-40F9-A845-5638A17C29A2}"/>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54F63FA2-3161-4DF0-A09C-B9DABA00F431}"/>
              </a:ext>
            </a:extLst>
          </p:cNvPr>
          <p:cNvPicPr>
            <a:picLocks noChangeAspect="1"/>
          </p:cNvPicPr>
          <p:nvPr/>
        </p:nvPicPr>
        <p:blipFill>
          <a:blip r:embed="rId3"/>
          <a:stretch>
            <a:fillRect/>
          </a:stretch>
        </p:blipFill>
        <p:spPr>
          <a:xfrm>
            <a:off x="0" y="31035"/>
            <a:ext cx="12192000" cy="6795929"/>
          </a:xfrm>
          <a:prstGeom prst="rect">
            <a:avLst/>
          </a:prstGeom>
        </p:spPr>
      </p:pic>
    </p:spTree>
    <p:extLst>
      <p:ext uri="{BB962C8B-B14F-4D97-AF65-F5344CB8AC3E}">
        <p14:creationId xmlns:p14="http://schemas.microsoft.com/office/powerpoint/2010/main" val="11726492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TotalTime>
  <Words>577</Words>
  <Application>Microsoft Office PowerPoint</Application>
  <PresentationFormat>Widescreen</PresentationFormat>
  <Paragraphs>125</Paragraphs>
  <Slides>31</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Arial</vt:lpstr>
      <vt:lpstr>Calibri</vt:lpstr>
      <vt:lpstr>Calibri Light</vt:lpstr>
      <vt:lpstr>Garamond</vt:lpstr>
      <vt:lpstr>Office Theme</vt:lpstr>
      <vt:lpstr>Retrospect</vt:lpstr>
      <vt:lpstr>PowerPoint Presentation</vt:lpstr>
      <vt:lpstr>PowerPoint Presentation</vt:lpstr>
      <vt:lpstr>PowerPoint Presentation</vt:lpstr>
      <vt:lpstr>Final Project Presentation</vt:lpstr>
      <vt:lpstr>Papers (65% of the final grade)</vt:lpstr>
      <vt:lpstr>PowerPoint Presentation</vt:lpstr>
      <vt:lpstr>PowerPoint Presentation</vt:lpstr>
      <vt:lpstr>Line of sight</vt:lpstr>
      <vt:lpstr>PowerPoint Presentation</vt:lpstr>
      <vt:lpstr>Visibility Analysis Parameters</vt:lpstr>
      <vt:lpstr>PowerPoint Presentation</vt:lpstr>
      <vt:lpstr>Water Body Visual Exposure Analysis</vt:lpstr>
      <vt:lpstr>PowerPoint Presentation</vt:lpstr>
      <vt:lpstr>HUC  Units</vt:lpstr>
      <vt:lpstr>Basin</vt:lpstr>
      <vt:lpstr>Flow direction</vt:lpstr>
      <vt:lpstr>Stream order</vt:lpstr>
      <vt:lpstr>PowerPoint Presentation</vt:lpstr>
      <vt:lpstr>PowerPoint Presentation</vt:lpstr>
      <vt:lpstr>PowerPoint Presentation</vt:lpstr>
      <vt:lpstr>PowerPoint Presentation</vt:lpstr>
      <vt:lpstr>Robustness and Resistance</vt:lpstr>
      <vt:lpstr>ArcGIS Interpolation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Kansas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 James Matthew</dc:creator>
  <cp:lastModifiedBy>Coll, James Matthew</cp:lastModifiedBy>
  <cp:revision>7</cp:revision>
  <dcterms:created xsi:type="dcterms:W3CDTF">2018-04-18T18:13:03Z</dcterms:created>
  <dcterms:modified xsi:type="dcterms:W3CDTF">2018-04-19T15:48:18Z</dcterms:modified>
</cp:coreProperties>
</file>